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6" r:id="rId12"/>
    <p:sldId id="266" r:id="rId13"/>
    <p:sldId id="281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87" r:id="rId27"/>
    <p:sldId id="28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>
        <p:scale>
          <a:sx n="59" d="100"/>
          <a:sy n="59" d="100"/>
        </p:scale>
        <p:origin x="-924" y="-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EDBD9BD-0788-BC85-4E56-3B89802E3A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96EC997-70F8-ACD6-5E71-15E9F94EFD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F88BD73-FDFB-DD52-D911-CC33C9D0C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26FC-5EA9-4E18-8980-401E3B3547C6}" type="datetimeFigureOut">
              <a:rPr lang="en-US" smtClean="0"/>
              <a:pPr/>
              <a:t>16/12/2022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BE2A938-2506-DA6C-AE6B-6244D0300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3F4CBC3-8670-7BAC-33FA-5C564ECC1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29CE-DB43-4412-AA66-43033F58E3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4257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B49C40C-6FD0-5A87-93DC-40B230883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A2CDBC4-E25E-71A6-828E-48185B1A3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D45D7FF-C958-2795-7C32-C871DF03A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26FC-5EA9-4E18-8980-401E3B3547C6}" type="datetimeFigureOut">
              <a:rPr lang="en-US" smtClean="0"/>
              <a:pPr/>
              <a:t>16/12/2022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F0852E7-B499-4F76-DE2C-F617D08A9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9734013-7916-7978-3E5E-F5D332A90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29CE-DB43-4412-AA66-43033F58E3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73616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801EC883-85E4-705E-DF98-72BFCE4436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60196B9-0979-EF77-A8EB-B1D02AA747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30E60B1-63DF-3E37-52C0-E89F3792E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26FC-5EA9-4E18-8980-401E3B3547C6}" type="datetimeFigureOut">
              <a:rPr lang="en-US" smtClean="0"/>
              <a:pPr/>
              <a:t>16/12/2022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EDB6D94-C841-5ED4-16D2-3AE2F58F1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E321F62-7ADA-FACF-F961-62D84E192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29CE-DB43-4412-AA66-43033F58E3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16716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lack and white photo of two trees silhouetted against the sky"/>
          <p:cNvSpPr>
            <a:spLocks noGrp="1"/>
          </p:cNvSpPr>
          <p:nvPr>
            <p:ph type="pic" idx="21"/>
          </p:nvPr>
        </p:nvSpPr>
        <p:spPr>
          <a:xfrm>
            <a:off x="1506029" y="-711324"/>
            <a:ext cx="9354455" cy="6096000"/>
          </a:xfrm>
          <a:prstGeom prst="rect">
            <a:avLst/>
          </a:prstGeom>
          <a:ln w="9525">
            <a:round/>
          </a:ln>
        </p:spPr>
        <p:txBody>
          <a:bodyPr lIns="38404" tIns="19202" rIns="38404" bIns="19202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009651" y="4552950"/>
            <a:ext cx="10477500" cy="1174750"/>
          </a:xfrm>
          <a:prstGeom prst="rect">
            <a:avLst/>
          </a:prstGeom>
        </p:spPr>
        <p:txBody>
          <a:bodyPr anchor="b"/>
          <a:lstStyle>
            <a:lvl1pPr>
              <a:defRPr cap="all" spc="134">
                <a:solidFill>
                  <a:srgbClr val="EBEBEB"/>
                </a:solidFill>
                <a:effectLst>
                  <a:outerShdw blurRad="25400" dist="25400" dir="16200000" rotWithShape="0">
                    <a:srgbClr val="000000">
                      <a:alpha val="50000"/>
                    </a:srgbClr>
                  </a:outerShdw>
                </a:effectLst>
                <a:latin typeface="+mn-lt"/>
                <a:ea typeface="+mn-ea"/>
                <a:cs typeface="+mn-cs"/>
                <a:sym typeface="Cochin"/>
              </a:defRPr>
            </a:lvl1pPr>
          </a:lstStyle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009651" y="5740400"/>
            <a:ext cx="10477500" cy="92075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100" spc="84">
                <a:solidFill>
                  <a:srgbClr val="FFFFFF"/>
                </a:solidFill>
                <a:effectLst>
                  <a:outerShdw blurRad="25400" dist="27326" dir="16200000" rotWithShape="0">
                    <a:srgbClr val="000000">
                      <a:alpha val="50000"/>
                    </a:srgbClr>
                  </a:outerShdw>
                </a:effectLst>
                <a:latin typeface="+mn-lt"/>
                <a:ea typeface="+mn-ea"/>
                <a:cs typeface="+mn-cs"/>
                <a:sym typeface="Cochin"/>
              </a:defRPr>
            </a:lvl1pPr>
            <a:lvl2pPr marL="0" indent="0" algn="ctr">
              <a:spcBef>
                <a:spcPts val="0"/>
              </a:spcBef>
              <a:buSzTx/>
              <a:buNone/>
              <a:defRPr sz="2100" spc="84">
                <a:solidFill>
                  <a:srgbClr val="FFFFFF"/>
                </a:solidFill>
                <a:effectLst>
                  <a:outerShdw blurRad="25400" dist="27326" dir="16200000" rotWithShape="0">
                    <a:srgbClr val="000000">
                      <a:alpha val="50000"/>
                    </a:srgbClr>
                  </a:outerShdw>
                </a:effectLst>
                <a:latin typeface="+mn-lt"/>
                <a:ea typeface="+mn-ea"/>
                <a:cs typeface="+mn-cs"/>
                <a:sym typeface="Cochin"/>
              </a:defRPr>
            </a:lvl2pPr>
            <a:lvl3pPr marL="0" indent="0" algn="ctr">
              <a:spcBef>
                <a:spcPts val="0"/>
              </a:spcBef>
              <a:buSzTx/>
              <a:buNone/>
              <a:defRPr sz="2100" spc="84">
                <a:solidFill>
                  <a:srgbClr val="FFFFFF"/>
                </a:solidFill>
                <a:effectLst>
                  <a:outerShdw blurRad="25400" dist="27326" dir="16200000" rotWithShape="0">
                    <a:srgbClr val="000000">
                      <a:alpha val="50000"/>
                    </a:srgbClr>
                  </a:outerShdw>
                </a:effectLst>
                <a:latin typeface="+mn-lt"/>
                <a:ea typeface="+mn-ea"/>
                <a:cs typeface="+mn-cs"/>
                <a:sym typeface="Cochin"/>
              </a:defRPr>
            </a:lvl3pPr>
            <a:lvl4pPr marL="0" indent="0" algn="ctr">
              <a:spcBef>
                <a:spcPts val="0"/>
              </a:spcBef>
              <a:buSzTx/>
              <a:buNone/>
              <a:defRPr sz="2100" spc="84">
                <a:solidFill>
                  <a:srgbClr val="FFFFFF"/>
                </a:solidFill>
                <a:effectLst>
                  <a:outerShdw blurRad="25400" dist="27326" dir="16200000" rotWithShape="0">
                    <a:srgbClr val="000000">
                      <a:alpha val="50000"/>
                    </a:srgbClr>
                  </a:outerShdw>
                </a:effectLst>
                <a:latin typeface="+mn-lt"/>
                <a:ea typeface="+mn-ea"/>
                <a:cs typeface="+mn-cs"/>
                <a:sym typeface="Cochin"/>
              </a:defRPr>
            </a:lvl4pPr>
            <a:lvl5pPr marL="0" indent="0" algn="ctr">
              <a:spcBef>
                <a:spcPts val="0"/>
              </a:spcBef>
              <a:buSzTx/>
              <a:buNone/>
              <a:defRPr sz="2100" spc="84">
                <a:solidFill>
                  <a:srgbClr val="FFFFFF"/>
                </a:solidFill>
                <a:effectLst>
                  <a:outerShdw blurRad="25400" dist="27326" dir="16200000" rotWithShape="0">
                    <a:srgbClr val="000000">
                      <a:alpha val="50000"/>
                    </a:srgbClr>
                  </a:outerShdw>
                </a:effectLst>
                <a:latin typeface="+mn-lt"/>
                <a:ea typeface="+mn-ea"/>
                <a:cs typeface="+mn-cs"/>
                <a:sym typeface="Cochin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C8C8C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1012804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420354-58E4-FF59-ADAD-7A723BE0A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B859AA-73D4-E438-5458-8BDBC6C689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D1CD105-048A-7B7C-29CF-38827D343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26FC-5EA9-4E18-8980-401E3B3547C6}" type="datetimeFigureOut">
              <a:rPr lang="en-US" smtClean="0"/>
              <a:pPr/>
              <a:t>16/12/2022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2FFD68A-2199-B776-7BBB-7DF509EAD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BE93B32-25B6-7662-6F2B-80FE238A4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29CE-DB43-4412-AA66-43033F58E3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59437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977715E-5A7B-9C71-5F75-AB7222F4A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04A91D6-CC16-8E17-B31E-4F4E2E224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350B55-090E-FAEE-1DA1-E99B135A4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26FC-5EA9-4E18-8980-401E3B3547C6}" type="datetimeFigureOut">
              <a:rPr lang="en-US" smtClean="0"/>
              <a:pPr/>
              <a:t>16/12/2022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9C3836C-171A-7BB3-7B4B-FC077778D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7B42AB6-06E1-A6C6-6FF8-4DCB4F5AF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29CE-DB43-4412-AA66-43033F58E3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38152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C474AFC-AD96-B0D9-169E-2D3F42296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E3087F5-7A19-A244-423E-A77E7294E3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1CB98F3-B9C1-87BC-D1F7-267D086DA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2CC6D0A-F9AD-4017-3AB0-691CE1AB2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26FC-5EA9-4E18-8980-401E3B3547C6}" type="datetimeFigureOut">
              <a:rPr lang="en-US" smtClean="0"/>
              <a:pPr/>
              <a:t>16/12/2022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249B57F-BCC8-C003-4FFC-08EC99217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09190D4-7B20-A0EC-B41D-7EC626581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29CE-DB43-4412-AA66-43033F58E3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65238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43B991-F3F0-76B6-3952-D912E43FE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9A72A48-5FAB-729B-4583-70682776E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DD48BDF-6252-BD02-C06F-AB86276050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10161424-F127-546A-ED1E-24DF7103E4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FB5E6D10-19FE-F58D-A20B-0632F9AAF5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87515A6-D39F-CF89-3B08-0DC957E79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26FC-5EA9-4E18-8980-401E3B3547C6}" type="datetimeFigureOut">
              <a:rPr lang="en-US" smtClean="0"/>
              <a:pPr/>
              <a:t>16/12/2022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64791A8-7A27-BA45-FF72-410877868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E6C20D7-73C2-CC37-BB67-C12D5460E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29CE-DB43-4412-AA66-43033F58E3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87529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3DD3F12-A8E5-A052-7D04-244602EAF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BC199C5-5215-A047-9E1B-16AB40D69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26FC-5EA9-4E18-8980-401E3B3547C6}" type="datetimeFigureOut">
              <a:rPr lang="en-US" smtClean="0"/>
              <a:pPr/>
              <a:t>16/12/2022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A386037-80E7-6A0D-786A-CA989CB51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2B1390A-5928-2D15-A8E0-B46794402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29CE-DB43-4412-AA66-43033F58E3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94824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A52421D7-6B02-20E5-B3C2-404B73CD9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26FC-5EA9-4E18-8980-401E3B3547C6}" type="datetimeFigureOut">
              <a:rPr lang="en-US" smtClean="0"/>
              <a:pPr/>
              <a:t>16/12/2022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9C70A53-D411-248C-A6D7-5B2B89588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69C8A6E-BC62-D89F-F227-913DA1933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29CE-DB43-4412-AA66-43033F58E3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1388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9809C5-7877-76B7-5B84-CE54CAEBE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E0D5741-D53A-263D-D965-B1F98E547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1E37451-A57D-3318-8996-67CA93860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68CA70A-8122-B7EF-5A0E-0EAF579A6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26FC-5EA9-4E18-8980-401E3B3547C6}" type="datetimeFigureOut">
              <a:rPr lang="en-US" smtClean="0"/>
              <a:pPr/>
              <a:t>16/12/2022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8CEB654-9C60-3113-0D3C-85385E66C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A5A95B5-D59E-BA2A-04DE-D266F20C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29CE-DB43-4412-AA66-43033F58E3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08082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A05F248-697B-F722-0993-33BC128BD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A73D164-C579-44F6-3EBC-C0EB18A83A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C59DB52-DD16-2D3F-A46F-90B4E1C155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9F4C448-07C8-8136-18B9-894FA7169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26FC-5EA9-4E18-8980-401E3B3547C6}" type="datetimeFigureOut">
              <a:rPr lang="en-US" smtClean="0"/>
              <a:pPr/>
              <a:t>16/12/2022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D999E08-79AF-8FD1-FB88-259FA436C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A865D50-7205-64F4-FA62-D867AD069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29CE-DB43-4412-AA66-43033F58E3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87880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923031B-78AD-9E40-E6FC-6E45A0F0D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1D83E39-7A07-12C5-6229-9953A7225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92F413-98ED-8AB5-9D6A-51737D5BD9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826FC-5EA9-4E18-8980-401E3B3547C6}" type="datetimeFigureOut">
              <a:rPr lang="en-US" smtClean="0"/>
              <a:pPr/>
              <a:t>16/12/2022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C810754-ED34-976D-7FC4-8FD023EF73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13E66E6-D339-A32B-6F1A-0C969DF27F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829CE-DB43-4412-AA66-43033F58E3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9184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An approach to Inborn Errors of Metabolism"/>
          <p:cNvSpPr txBox="1">
            <a:spLocks noGrp="1"/>
          </p:cNvSpPr>
          <p:nvPr>
            <p:ph type="title"/>
          </p:nvPr>
        </p:nvSpPr>
        <p:spPr>
          <a:xfrm>
            <a:off x="0" y="206376"/>
            <a:ext cx="12192000" cy="195065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cap="none" spc="0">
                <a:solidFill>
                  <a:srgbClr val="FFFFFF"/>
                </a:solidFill>
                <a:latin typeface="+mj-lt"/>
                <a:ea typeface="+mj-ea"/>
                <a:cs typeface="+mj-cs"/>
                <a:sym typeface="Baskerville"/>
              </a:defRPr>
            </a:lvl1pPr>
          </a:lstStyle>
          <a:p>
            <a:pPr algn="ctr">
              <a:defRPr>
                <a:effectLst/>
              </a:defRPr>
            </a:pPr>
            <a:r>
              <a:rPr sz="5400" b="1" dirty="0">
                <a:solidFill>
                  <a:schemeClr val="bg2">
                    <a:lumMod val="10000"/>
                  </a:schemeClr>
                </a:solidFill>
              </a:rPr>
              <a:t>An approach to </a:t>
            </a:r>
            <a:r>
              <a:rPr lang="en-US" sz="5400" b="1" dirty="0">
                <a:solidFill>
                  <a:schemeClr val="bg2">
                    <a:lumMod val="10000"/>
                  </a:schemeClr>
                </a:solidFill>
              </a:rPr>
              <a:t>:</a:t>
            </a:r>
            <a:r>
              <a:rPr lang="en-US" sz="5400" b="1" dirty="0">
                <a:solidFill>
                  <a:srgbClr val="FF0000"/>
                </a:solidFill>
              </a:rPr>
              <a:t/>
            </a:r>
            <a:br>
              <a:rPr lang="en-US" sz="5400" b="1" dirty="0">
                <a:solidFill>
                  <a:srgbClr val="FF0000"/>
                </a:solidFill>
              </a:rPr>
            </a:br>
            <a:r>
              <a:rPr sz="5400" b="1" dirty="0">
                <a:solidFill>
                  <a:srgbClr val="FF0000"/>
                </a:solidFill>
              </a:rPr>
              <a:t>Inborn Errors of Metabolism </a:t>
            </a:r>
          </a:p>
        </p:txBody>
      </p:sp>
      <p:sp>
        <p:nvSpPr>
          <p:cNvPr id="14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26151" y="6423025"/>
            <a:ext cx="133351" cy="22860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239F8C2-B7DB-9929-D898-6BEB1E9C52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31201" y="2057400"/>
            <a:ext cx="2628900" cy="3493168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865846E-0060-3D6D-8C28-1CE6FA84CB95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0" y="2147501"/>
            <a:ext cx="10058400" cy="4504124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en-US" sz="4000" b="1" dirty="0">
                <a:solidFill>
                  <a:schemeClr val="tx1"/>
                </a:solidFill>
                <a:latin typeface="Comic Sans MS" panose="030F0702030302020204" pitchFamily="66" charset="0"/>
              </a:rPr>
              <a:t>   </a:t>
            </a:r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Dr.Binod</a:t>
            </a:r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 Kumar Singh</a:t>
            </a:r>
            <a:r>
              <a:rPr lang="en-US" sz="1700" b="1" dirty="0">
                <a:solidFill>
                  <a:schemeClr val="tx1"/>
                </a:solidFill>
                <a:latin typeface="Comic Sans MS" panose="030F0702030302020204" pitchFamily="66" charset="0"/>
              </a:rPr>
              <a:t>   </a:t>
            </a:r>
          </a:p>
          <a:p>
            <a:pPr algn="l">
              <a:defRPr/>
            </a:pPr>
            <a:r>
              <a:rPr lang="en-US" sz="1700" b="1" dirty="0">
                <a:solidFill>
                  <a:schemeClr val="tx1"/>
                </a:solidFill>
                <a:latin typeface="Comic Sans MS" panose="030F0702030302020204" pitchFamily="66" charset="0"/>
              </a:rPr>
              <a:t>      Professor of </a:t>
            </a:r>
            <a:r>
              <a:rPr lang="en-US" sz="17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Pediatrics, Patna</a:t>
            </a:r>
            <a:endParaRPr lang="en-US" sz="17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>
              <a:defRPr/>
            </a:pPr>
            <a:r>
              <a:rPr lang="en-US" sz="17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     </a:t>
            </a:r>
            <a:r>
              <a:rPr lang="en-US" sz="17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Superintendent </a:t>
            </a:r>
            <a:r>
              <a:rPr lang="en-US" sz="17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NMCH Patna-2020-2022</a:t>
            </a:r>
            <a:endParaRPr lang="en-US" sz="17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>
              <a:defRPr/>
            </a:pPr>
            <a:r>
              <a:rPr lang="en-US" sz="1700" b="1" dirty="0">
                <a:solidFill>
                  <a:schemeClr val="tx1"/>
                </a:solidFill>
                <a:latin typeface="Comic Sans MS" panose="030F0702030302020204" pitchFamily="66" charset="0"/>
              </a:rPr>
              <a:t>      IAP State President, Bihar- 2019</a:t>
            </a:r>
          </a:p>
          <a:p>
            <a:pPr algn="l">
              <a:defRPr/>
            </a:pPr>
            <a:r>
              <a:rPr lang="en-US" sz="1700" b="1" dirty="0">
                <a:solidFill>
                  <a:schemeClr val="tx1"/>
                </a:solidFill>
                <a:latin typeface="Comic Sans MS" panose="030F0702030302020204" pitchFamily="66" charset="0"/>
              </a:rPr>
              <a:t>      IAP State Vice-President, Bihar- 2018</a:t>
            </a:r>
          </a:p>
          <a:p>
            <a:pPr algn="l">
              <a:defRPr/>
            </a:pPr>
            <a:r>
              <a:rPr lang="en-US" sz="1700" b="1" dirty="0">
                <a:solidFill>
                  <a:schemeClr val="tx1"/>
                </a:solidFill>
                <a:latin typeface="Comic Sans MS" panose="030F0702030302020204" pitchFamily="66" charset="0"/>
              </a:rPr>
              <a:t>      CIAP Executive board member-2015   </a:t>
            </a:r>
          </a:p>
          <a:p>
            <a:pPr algn="l">
              <a:defRPr/>
            </a:pPr>
            <a:r>
              <a:rPr lang="en-US" sz="1700" b="1" dirty="0">
                <a:solidFill>
                  <a:schemeClr val="tx1"/>
                </a:solidFill>
                <a:latin typeface="Comic Sans MS" panose="030F0702030302020204" pitchFamily="66" charset="0"/>
              </a:rPr>
              <a:t>      NNF State president, Bihar- 2014</a:t>
            </a:r>
          </a:p>
          <a:p>
            <a:pPr algn="l">
              <a:defRPr/>
            </a:pPr>
            <a:r>
              <a:rPr lang="en-US" sz="1700" b="1" dirty="0">
                <a:solidFill>
                  <a:schemeClr val="tx1"/>
                </a:solidFill>
                <a:latin typeface="Comic Sans MS" panose="030F0702030302020204" pitchFamily="66" charset="0"/>
              </a:rPr>
              <a:t>      IAP State secretary,Bihar-2010-2011</a:t>
            </a:r>
          </a:p>
          <a:p>
            <a:pPr algn="l">
              <a:defRPr/>
            </a:pPr>
            <a:r>
              <a:rPr lang="en-US" sz="1700" b="1" dirty="0">
                <a:solidFill>
                  <a:schemeClr val="tx1"/>
                </a:solidFill>
                <a:latin typeface="Comic Sans MS" panose="030F0702030302020204" pitchFamily="66" charset="0"/>
              </a:rPr>
              <a:t>      NNF State secretary,Bihar-2008-2009</a:t>
            </a:r>
            <a:endParaRPr lang="en-US" sz="1700" dirty="0">
              <a:solidFill>
                <a:schemeClr val="tx1"/>
              </a:solidFill>
              <a:latin typeface="Impact" panose="020B0806030902050204" pitchFamily="34" charset="0"/>
            </a:endParaRPr>
          </a:p>
          <a:p>
            <a:pPr algn="l">
              <a:defRPr/>
            </a:pPr>
            <a:r>
              <a:rPr lang="en-US" sz="1700" b="1" dirty="0">
                <a:solidFill>
                  <a:schemeClr val="tx1"/>
                </a:solidFill>
                <a:latin typeface="Comic Sans MS" panose="030F0702030302020204" pitchFamily="66" charset="0"/>
              </a:rPr>
              <a:t>      Fellow of Indian Academy of Pediatrics (FIAP)</a:t>
            </a:r>
          </a:p>
          <a:p>
            <a:pPr algn="l">
              <a:defRPr/>
            </a:pPr>
            <a:r>
              <a:rPr lang="en-US" sz="1700" dirty="0">
                <a:solidFill>
                  <a:schemeClr val="tx1"/>
                </a:solidFill>
                <a:latin typeface="Impact" panose="020B0806030902050204" pitchFamily="34" charset="0"/>
              </a:rPr>
              <a:t>	</a:t>
            </a:r>
          </a:p>
          <a:p>
            <a:pPr algn="l">
              <a:defRPr/>
            </a:pPr>
            <a:r>
              <a:rPr lang="en-US" sz="1700" dirty="0">
                <a:solidFill>
                  <a:schemeClr val="tx1"/>
                </a:solidFill>
                <a:latin typeface="Impact" panose="020B0806030902050204" pitchFamily="34" charset="0"/>
              </a:rPr>
              <a:t>          </a:t>
            </a:r>
            <a:r>
              <a:rPr lang="en-US" sz="1700" b="1" dirty="0">
                <a:solidFill>
                  <a:schemeClr val="tx1"/>
                </a:solidFill>
                <a:latin typeface="Comic Sans MS" panose="030F0702030302020204" pitchFamily="66" charset="0"/>
              </a:rPr>
              <a:t>                   Chief Consultant </a:t>
            </a:r>
          </a:p>
          <a:p>
            <a:pPr algn="l">
              <a:defRPr/>
            </a:pPr>
            <a:r>
              <a:rPr lang="en-US" sz="1700" b="1" dirty="0">
                <a:solidFill>
                  <a:schemeClr val="tx1"/>
                </a:solidFill>
                <a:latin typeface="Comic Sans MS" panose="030F0702030302020204" pitchFamily="66" charset="0"/>
              </a:rPr>
              <a:t>             	 Shiv </a:t>
            </a:r>
            <a:r>
              <a:rPr lang="en-US" sz="1700" b="1" dirty="0">
                <a:solidFill>
                  <a:schemeClr val="tx1"/>
                </a:solidFill>
                <a:latin typeface="Comic Sans MS" panose="030F0702030302020204" pitchFamily="66" charset="0"/>
              </a:rPr>
              <a:t>Shishu</a:t>
            </a:r>
            <a:r>
              <a:rPr lang="en-US" sz="1700" b="1" dirty="0">
                <a:solidFill>
                  <a:schemeClr val="tx1"/>
                </a:solidFill>
                <a:latin typeface="Comic Sans MS" panose="030F0702030302020204" pitchFamily="66" charset="0"/>
              </a:rPr>
              <a:t> Hospital</a:t>
            </a:r>
          </a:p>
          <a:p>
            <a:pPr algn="l">
              <a:defRPr/>
            </a:pPr>
            <a:r>
              <a:rPr lang="en-US" sz="1700" b="1" dirty="0">
                <a:solidFill>
                  <a:schemeClr val="tx1"/>
                </a:solidFill>
                <a:latin typeface="Comic Sans MS" panose="030F0702030302020204" pitchFamily="66" charset="0"/>
              </a:rPr>
              <a:t>                 K-208, P.C </a:t>
            </a:r>
            <a:r>
              <a:rPr lang="en-US" sz="17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Colony, Hanuman</a:t>
            </a:r>
            <a:r>
              <a:rPr lang="en-US" sz="17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1700" dirty="0">
                <a:solidFill>
                  <a:schemeClr val="tx1"/>
                </a:solidFill>
                <a:latin typeface="Comic Sans MS" panose="030F0702030302020204" pitchFamily="66" charset="0"/>
              </a:rPr>
              <a:t>Nagar,</a:t>
            </a:r>
          </a:p>
          <a:p>
            <a:pPr algn="l">
              <a:defRPr/>
            </a:pPr>
            <a:r>
              <a:rPr lang="en-US" sz="1700" dirty="0">
                <a:solidFill>
                  <a:schemeClr val="tx1"/>
                </a:solidFill>
                <a:latin typeface="Comic Sans MS" panose="030F0702030302020204" pitchFamily="66" charset="0"/>
              </a:rPr>
              <a:t>                           Patna – 800020</a:t>
            </a:r>
            <a:endParaRPr lang="en-US" sz="17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>
              <a:defRPr/>
            </a:pPr>
            <a:r>
              <a:rPr lang="en-US" sz="1700" b="1" dirty="0">
                <a:solidFill>
                  <a:schemeClr val="tx1"/>
                </a:solidFill>
                <a:latin typeface="Comic Sans MS" panose="030F0702030302020204" pitchFamily="66" charset="0"/>
              </a:rPr>
              <a:t>      Web site : www.shivshishuhospital.org,Mob:-9431047667</a:t>
            </a:r>
            <a:endParaRPr lang="en-US" sz="1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267F232-3ECA-11F7-2403-B8E8B140E20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60993"/>
            <a:ext cx="10515600" cy="596734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b="1" dirty="0">
                <a:solidFill>
                  <a:srgbClr val="0070C0"/>
                </a:solidFill>
              </a:rPr>
              <a:t>Approach to IEM  on the basis of ammonia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A4246-5158-E084-CAE9-9D9FD3F38930}"/>
              </a:ext>
            </a:extLst>
          </p:cNvPr>
          <p:cNvSpPr/>
          <p:nvPr/>
        </p:nvSpPr>
        <p:spPr>
          <a:xfrm>
            <a:off x="3962400" y="657727"/>
            <a:ext cx="1989222" cy="68989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Plasma ammonia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F0531ED7-34BD-E08A-3733-7DFFFF012576}"/>
              </a:ext>
            </a:extLst>
          </p:cNvPr>
          <p:cNvSpPr/>
          <p:nvPr/>
        </p:nvSpPr>
        <p:spPr>
          <a:xfrm>
            <a:off x="1347537" y="1143749"/>
            <a:ext cx="1588168" cy="59673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High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5687F865-200D-FB08-4E36-1737BEBFF575}"/>
              </a:ext>
            </a:extLst>
          </p:cNvPr>
          <p:cNvSpPr/>
          <p:nvPr/>
        </p:nvSpPr>
        <p:spPr>
          <a:xfrm flipH="1">
            <a:off x="6962268" y="1012573"/>
            <a:ext cx="1588166" cy="59673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Normal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C00E00E2-C8A6-43BC-F22F-3C776D6693A1}"/>
              </a:ext>
            </a:extLst>
          </p:cNvPr>
          <p:cNvSpPr/>
          <p:nvPr/>
        </p:nvSpPr>
        <p:spPr>
          <a:xfrm>
            <a:off x="1347537" y="2074446"/>
            <a:ext cx="1588168" cy="59673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ABG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71513DAA-64A6-AB29-8D58-29BA2A7B3212}"/>
              </a:ext>
            </a:extLst>
          </p:cNvPr>
          <p:cNvSpPr/>
          <p:nvPr/>
        </p:nvSpPr>
        <p:spPr>
          <a:xfrm>
            <a:off x="6962266" y="2074446"/>
            <a:ext cx="1588168" cy="59673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ABG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C52D0AFD-2659-BEE9-34DA-027EC0A10FBB}"/>
              </a:ext>
            </a:extLst>
          </p:cNvPr>
          <p:cNvSpPr/>
          <p:nvPr/>
        </p:nvSpPr>
        <p:spPr>
          <a:xfrm>
            <a:off x="0" y="3429001"/>
            <a:ext cx="2037347" cy="7578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Normal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71A30FF9-73C2-9E26-C621-AC1A326F8247}"/>
              </a:ext>
            </a:extLst>
          </p:cNvPr>
          <p:cNvSpPr/>
          <p:nvPr/>
        </p:nvSpPr>
        <p:spPr>
          <a:xfrm>
            <a:off x="3962400" y="3288632"/>
            <a:ext cx="2727158" cy="89818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Acidosis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E3741EFF-2A50-A961-C1EF-3676F52CBA30}"/>
              </a:ext>
            </a:extLst>
          </p:cNvPr>
          <p:cNvSpPr/>
          <p:nvPr/>
        </p:nvSpPr>
        <p:spPr>
          <a:xfrm>
            <a:off x="8999621" y="3015917"/>
            <a:ext cx="2245895" cy="101065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Normal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="" xmlns:a16="http://schemas.microsoft.com/office/drawing/2014/main" id="{D0ED1958-157E-888C-E9CA-0768584BB9BB}"/>
              </a:ext>
            </a:extLst>
          </p:cNvPr>
          <p:cNvCxnSpPr>
            <a:cxnSpLocks/>
          </p:cNvCxnSpPr>
          <p:nvPr/>
        </p:nvCxnSpPr>
        <p:spPr>
          <a:xfrm flipH="1">
            <a:off x="3015925" y="898528"/>
            <a:ext cx="834191" cy="4594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="" xmlns:a16="http://schemas.microsoft.com/office/drawing/2014/main" id="{ED5626FF-5D8A-57FF-1353-D85166770052}"/>
              </a:ext>
            </a:extLst>
          </p:cNvPr>
          <p:cNvCxnSpPr>
            <a:cxnSpLocks/>
            <a:endCxn id="14" idx="3"/>
          </p:cNvCxnSpPr>
          <p:nvPr/>
        </p:nvCxnSpPr>
        <p:spPr>
          <a:xfrm>
            <a:off x="6047857" y="914569"/>
            <a:ext cx="914411" cy="3963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="" xmlns:a16="http://schemas.microsoft.com/office/drawing/2014/main" id="{0990B7DB-057B-5962-C8C6-40874B8E47C9}"/>
              </a:ext>
            </a:extLst>
          </p:cNvPr>
          <p:cNvCxnSpPr>
            <a:stCxn id="13" idx="2"/>
            <a:endCxn id="15" idx="0"/>
          </p:cNvCxnSpPr>
          <p:nvPr/>
        </p:nvCxnSpPr>
        <p:spPr>
          <a:xfrm>
            <a:off x="2141621" y="1740484"/>
            <a:ext cx="0" cy="333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="" xmlns:a16="http://schemas.microsoft.com/office/drawing/2014/main" id="{D246DEF8-AE5B-4421-1AF3-E230ED6DC3F1}"/>
              </a:ext>
            </a:extLst>
          </p:cNvPr>
          <p:cNvCxnSpPr>
            <a:stCxn id="14" idx="2"/>
            <a:endCxn id="16" idx="0"/>
          </p:cNvCxnSpPr>
          <p:nvPr/>
        </p:nvCxnSpPr>
        <p:spPr>
          <a:xfrm flipH="1">
            <a:off x="7756350" y="1609308"/>
            <a:ext cx="1" cy="465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="" xmlns:a16="http://schemas.microsoft.com/office/drawing/2014/main" id="{D09E401E-8FB3-FA0B-DD0C-07BED09B2257}"/>
              </a:ext>
            </a:extLst>
          </p:cNvPr>
          <p:cNvCxnSpPr>
            <a:stCxn id="15" idx="2"/>
          </p:cNvCxnSpPr>
          <p:nvPr/>
        </p:nvCxnSpPr>
        <p:spPr>
          <a:xfrm flipH="1">
            <a:off x="1347537" y="2671181"/>
            <a:ext cx="794084" cy="7578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="" xmlns:a16="http://schemas.microsoft.com/office/drawing/2014/main" id="{60105C15-E9D8-F844-6A9F-08E8DD9A0DE3}"/>
              </a:ext>
            </a:extLst>
          </p:cNvPr>
          <p:cNvCxnSpPr>
            <a:stCxn id="15" idx="2"/>
            <a:endCxn id="18" idx="1"/>
          </p:cNvCxnSpPr>
          <p:nvPr/>
        </p:nvCxnSpPr>
        <p:spPr>
          <a:xfrm>
            <a:off x="2141621" y="2671181"/>
            <a:ext cx="1820779" cy="1066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="" xmlns:a16="http://schemas.microsoft.com/office/drawing/2014/main" id="{B2748B37-8584-CA03-2911-D16A5B86A95A}"/>
              </a:ext>
            </a:extLst>
          </p:cNvPr>
          <p:cNvCxnSpPr>
            <a:stCxn id="16" idx="2"/>
          </p:cNvCxnSpPr>
          <p:nvPr/>
        </p:nvCxnSpPr>
        <p:spPr>
          <a:xfrm flipH="1">
            <a:off x="6689558" y="2671180"/>
            <a:ext cx="1066792" cy="6174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="" xmlns:a16="http://schemas.microsoft.com/office/drawing/2014/main" id="{E7F3CB26-465A-402E-72E1-2345872E9908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7756350" y="2671180"/>
            <a:ext cx="1066792" cy="7578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="" xmlns:a16="http://schemas.microsoft.com/office/drawing/2014/main" id="{F4D76A24-4CD3-CD1F-D511-5DD3FB4777AD}"/>
              </a:ext>
            </a:extLst>
          </p:cNvPr>
          <p:cNvCxnSpPr>
            <a:stCxn id="17" idx="2"/>
          </p:cNvCxnSpPr>
          <p:nvPr/>
        </p:nvCxnSpPr>
        <p:spPr>
          <a:xfrm flipH="1">
            <a:off x="1010653" y="4186821"/>
            <a:ext cx="8021" cy="3691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="" xmlns:a16="http://schemas.microsoft.com/office/drawing/2014/main" id="{1F2ED868-8C46-89FA-A16F-DACEBDB1537A}"/>
              </a:ext>
            </a:extLst>
          </p:cNvPr>
          <p:cNvCxnSpPr>
            <a:stCxn id="18" idx="2"/>
          </p:cNvCxnSpPr>
          <p:nvPr/>
        </p:nvCxnSpPr>
        <p:spPr>
          <a:xfrm flipH="1">
            <a:off x="4555958" y="4186821"/>
            <a:ext cx="770021" cy="2568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="" xmlns:a16="http://schemas.microsoft.com/office/drawing/2014/main" id="{7CEB7545-86D6-69EF-3A6F-B0C2D208E2C6}"/>
              </a:ext>
            </a:extLst>
          </p:cNvPr>
          <p:cNvCxnSpPr>
            <a:stCxn id="18" idx="2"/>
          </p:cNvCxnSpPr>
          <p:nvPr/>
        </p:nvCxnSpPr>
        <p:spPr>
          <a:xfrm>
            <a:off x="5325979" y="4186821"/>
            <a:ext cx="962526" cy="240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BAFEEE3F-9B0E-7037-0AB8-9492C2FEE78D}"/>
              </a:ext>
            </a:extLst>
          </p:cNvPr>
          <p:cNvSpPr/>
          <p:nvPr/>
        </p:nvSpPr>
        <p:spPr>
          <a:xfrm>
            <a:off x="3769896" y="4427622"/>
            <a:ext cx="1259304" cy="67034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No ketosis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A0DC0472-04D8-665A-815E-C45C73A8B16B}"/>
              </a:ext>
            </a:extLst>
          </p:cNvPr>
          <p:cNvSpPr/>
          <p:nvPr/>
        </p:nvSpPr>
        <p:spPr>
          <a:xfrm>
            <a:off x="6095999" y="4443663"/>
            <a:ext cx="1443789" cy="65430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ketosis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305629ED-8DC1-59EE-0423-1BCE60EC9C0D}"/>
              </a:ext>
            </a:extLst>
          </p:cNvPr>
          <p:cNvSpPr/>
          <p:nvPr/>
        </p:nvSpPr>
        <p:spPr>
          <a:xfrm>
            <a:off x="0" y="4490874"/>
            <a:ext cx="1820779" cy="82290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No</a:t>
            </a:r>
            <a:r>
              <a:rPr lang="en-US" dirty="0"/>
              <a:t> </a:t>
            </a:r>
            <a:r>
              <a:rPr lang="en-US" sz="2400" dirty="0"/>
              <a:t>ketosis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B8FA3CD3-5CEC-621C-062F-5324915629A6}"/>
              </a:ext>
            </a:extLst>
          </p:cNvPr>
          <p:cNvSpPr/>
          <p:nvPr/>
        </p:nvSpPr>
        <p:spPr>
          <a:xfrm>
            <a:off x="0" y="5426244"/>
            <a:ext cx="2935705" cy="134269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Urea cycle defect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6FFDEC95-2FC5-4E45-536F-4DCFD04E068E}"/>
              </a:ext>
            </a:extLst>
          </p:cNvPr>
          <p:cNvSpPr/>
          <p:nvPr/>
        </p:nvSpPr>
        <p:spPr>
          <a:xfrm>
            <a:off x="3513221" y="5313778"/>
            <a:ext cx="2534636" cy="134269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Fatty acid oxidation defect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="" xmlns:a16="http://schemas.microsoft.com/office/drawing/2014/main" id="{660012CD-9427-8C10-94D4-FA9551FDB12B}"/>
              </a:ext>
            </a:extLst>
          </p:cNvPr>
          <p:cNvSpPr/>
          <p:nvPr/>
        </p:nvSpPr>
        <p:spPr>
          <a:xfrm>
            <a:off x="6144145" y="5266323"/>
            <a:ext cx="2879523" cy="13901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Organic acidemias</a:t>
            </a:r>
          </a:p>
          <a:p>
            <a:pPr algn="ctr"/>
            <a:r>
              <a:rPr lang="en-US" sz="2800" b="1" dirty="0"/>
              <a:t>Mitochondrial disorder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AEF26B09-AB32-1AEF-4CCE-E45A5CD0CAAD}"/>
              </a:ext>
            </a:extLst>
          </p:cNvPr>
          <p:cNvSpPr/>
          <p:nvPr/>
        </p:nvSpPr>
        <p:spPr>
          <a:xfrm>
            <a:off x="9119956" y="5097968"/>
            <a:ext cx="2911622" cy="155850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PKU, galactosemia, NKH, </a:t>
            </a:r>
          </a:p>
          <a:p>
            <a:pPr algn="ctr"/>
            <a:r>
              <a:rPr lang="en-US" sz="2400" b="1" dirty="0"/>
              <a:t>Aminoacidopathies</a:t>
            </a:r>
          </a:p>
          <a:p>
            <a:pPr algn="ctr"/>
            <a:r>
              <a:rPr lang="en-US" sz="2400" b="1" dirty="0"/>
              <a:t>Peroxisomal disorder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="" xmlns:a16="http://schemas.microsoft.com/office/drawing/2014/main" id="{417ADAF8-3C33-24D8-8D28-0C5525AB91C1}"/>
              </a:ext>
            </a:extLst>
          </p:cNvPr>
          <p:cNvCxnSpPr>
            <a:stCxn id="19" idx="2"/>
          </p:cNvCxnSpPr>
          <p:nvPr/>
        </p:nvCxnSpPr>
        <p:spPr>
          <a:xfrm flipH="1">
            <a:off x="10122568" y="4026569"/>
            <a:ext cx="1" cy="914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24820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Hyperammonemia"/>
          <p:cNvSpPr txBox="1"/>
          <p:nvPr/>
        </p:nvSpPr>
        <p:spPr>
          <a:xfrm>
            <a:off x="4556605" y="576949"/>
            <a:ext cx="2342180" cy="397032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blurRad="50800" dist="38100" dir="54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sz="2300"/>
              <a:t>Hyperammonemia </a:t>
            </a:r>
          </a:p>
        </p:txBody>
      </p:sp>
      <p:sp>
        <p:nvSpPr>
          <p:cNvPr id="248" name="Line"/>
          <p:cNvSpPr/>
          <p:nvPr/>
        </p:nvSpPr>
        <p:spPr>
          <a:xfrm>
            <a:off x="5741875" y="988249"/>
            <a:ext cx="0" cy="281120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49" name="Acidosis"/>
          <p:cNvSpPr txBox="1"/>
          <p:nvPr/>
        </p:nvSpPr>
        <p:spPr>
          <a:xfrm>
            <a:off x="3197277" y="1201023"/>
            <a:ext cx="4509632" cy="397032"/>
          </a:xfrm>
          <a:prstGeom prst="rect">
            <a:avLst/>
          </a:prstGeom>
          <a:blipFill>
            <a:blip r:embed="rId3"/>
          </a:blipFill>
          <a:ln w="12700">
            <a:miter lim="400000"/>
          </a:ln>
          <a:effectLst>
            <a:outerShdw blurRad="50800" dist="38100" dir="54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z="2300" dirty="0"/>
              <a:t>Normal anion gap metabolic a</a:t>
            </a:r>
            <a:r>
              <a:rPr sz="2300" dirty="0"/>
              <a:t>cidosis </a:t>
            </a:r>
          </a:p>
        </p:txBody>
      </p:sp>
      <p:sp>
        <p:nvSpPr>
          <p:cNvPr id="250" name="Line"/>
          <p:cNvSpPr/>
          <p:nvPr/>
        </p:nvSpPr>
        <p:spPr>
          <a:xfrm flipV="1">
            <a:off x="5741875" y="1673846"/>
            <a:ext cx="0" cy="174087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51" name="Line"/>
          <p:cNvSpPr/>
          <p:nvPr/>
        </p:nvSpPr>
        <p:spPr>
          <a:xfrm>
            <a:off x="1315311" y="1857084"/>
            <a:ext cx="5877279" cy="1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52" name="Line"/>
          <p:cNvSpPr/>
          <p:nvPr/>
        </p:nvSpPr>
        <p:spPr>
          <a:xfrm flipV="1">
            <a:off x="1337407" y="1855070"/>
            <a:ext cx="0" cy="180936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53" name="Yes"/>
          <p:cNvSpPr txBox="1"/>
          <p:nvPr/>
        </p:nvSpPr>
        <p:spPr>
          <a:xfrm>
            <a:off x="940849" y="2003380"/>
            <a:ext cx="793115" cy="397032"/>
          </a:xfrm>
          <a:prstGeom prst="rect">
            <a:avLst/>
          </a:prstGeom>
          <a:blipFill>
            <a:blip r:embed="rId4"/>
          </a:blipFill>
          <a:ln w="12700">
            <a:miter lim="400000"/>
          </a:ln>
          <a:effectLst>
            <a:outerShdw blurRad="50800" dist="38100" dir="54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1336" tIns="21336" rIns="21336" bIns="21336" anchor="ctr">
            <a:spAutoFit/>
          </a:bodyPr>
          <a:lstStyle>
            <a:lvl1pPr>
              <a:defRPr>
                <a:solidFill>
                  <a:srgbClr val="434343"/>
                </a:solidFill>
              </a:defRPr>
            </a:lvl1pPr>
          </a:lstStyle>
          <a:p>
            <a:r>
              <a:rPr sz="2300"/>
              <a:t>Yes</a:t>
            </a:r>
          </a:p>
        </p:txBody>
      </p:sp>
      <p:sp>
        <p:nvSpPr>
          <p:cNvPr id="254" name="Line"/>
          <p:cNvSpPr/>
          <p:nvPr/>
        </p:nvSpPr>
        <p:spPr>
          <a:xfrm flipV="1">
            <a:off x="7184640" y="1856913"/>
            <a:ext cx="0" cy="177253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55" name="No"/>
          <p:cNvSpPr txBox="1"/>
          <p:nvPr/>
        </p:nvSpPr>
        <p:spPr>
          <a:xfrm>
            <a:off x="6957629" y="2003380"/>
            <a:ext cx="389337" cy="397032"/>
          </a:xfrm>
          <a:prstGeom prst="rect">
            <a:avLst/>
          </a:prstGeom>
          <a:blipFill>
            <a:blip r:embed="rId4"/>
          </a:blipFill>
          <a:ln w="12700">
            <a:miter lim="400000"/>
          </a:ln>
          <a:effectLst>
            <a:outerShdw blurRad="50800" dist="38100" dir="54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>
                <a:solidFill>
                  <a:srgbClr val="434343"/>
                </a:solidFill>
              </a:defRPr>
            </a:lvl1pPr>
          </a:lstStyle>
          <a:p>
            <a:r>
              <a:rPr sz="2300"/>
              <a:t>No</a:t>
            </a:r>
          </a:p>
        </p:txBody>
      </p:sp>
      <p:sp>
        <p:nvSpPr>
          <p:cNvPr id="256" name="Line"/>
          <p:cNvSpPr/>
          <p:nvPr/>
        </p:nvSpPr>
        <p:spPr>
          <a:xfrm flipV="1">
            <a:off x="1337407" y="2444800"/>
            <a:ext cx="0" cy="1714501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57" name="Urinary organic acid"/>
          <p:cNvSpPr txBox="1"/>
          <p:nvPr/>
        </p:nvSpPr>
        <p:spPr>
          <a:xfrm>
            <a:off x="304801" y="3581401"/>
            <a:ext cx="2473497" cy="1104918"/>
          </a:xfrm>
          <a:prstGeom prst="rect">
            <a:avLst/>
          </a:prstGeom>
          <a:gradFill>
            <a:gsLst>
              <a:gs pos="0">
                <a:schemeClr val="accent1">
                  <a:hueOff val="-68853"/>
                  <a:satOff val="-2262"/>
                  <a:lumOff val="-26839"/>
                </a:schemeClr>
              </a:gs>
              <a:gs pos="100000">
                <a:schemeClr val="accent1">
                  <a:hueOff val="-570848"/>
                  <a:satOff val="-11198"/>
                  <a:lumOff val="-36415"/>
                </a:schemeClr>
              </a:gs>
            </a:gsLst>
            <a:lin ang="5400000"/>
          </a:gra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1336" tIns="21336" rIns="21336" bIns="21336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z="2300" dirty="0"/>
              <a:t>	Check </a:t>
            </a:r>
            <a:r>
              <a:rPr sz="2300" dirty="0"/>
              <a:t>Urinary </a:t>
            </a:r>
            <a:r>
              <a:rPr lang="en-US" sz="2300" dirty="0"/>
              <a:t>	</a:t>
            </a:r>
            <a:r>
              <a:rPr sz="2300" dirty="0"/>
              <a:t>organic acid</a:t>
            </a:r>
          </a:p>
        </p:txBody>
      </p:sp>
      <p:sp>
        <p:nvSpPr>
          <p:cNvPr id="258" name="Line"/>
          <p:cNvSpPr/>
          <p:nvPr/>
        </p:nvSpPr>
        <p:spPr>
          <a:xfrm flipV="1">
            <a:off x="1337407" y="4924999"/>
            <a:ext cx="0" cy="839171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59" name="Organic acidemia"/>
          <p:cNvSpPr txBox="1"/>
          <p:nvPr/>
        </p:nvSpPr>
        <p:spPr>
          <a:xfrm>
            <a:off x="304801" y="5334000"/>
            <a:ext cx="2107885" cy="397032"/>
          </a:xfrm>
          <a:prstGeom prst="rect">
            <a:avLst/>
          </a:prstGeom>
          <a:gradFill>
            <a:gsLst>
              <a:gs pos="0">
                <a:schemeClr val="accent1">
                  <a:hueOff val="-68853"/>
                  <a:satOff val="-2262"/>
                  <a:lumOff val="-26839"/>
                </a:schemeClr>
              </a:gs>
              <a:gs pos="100000">
                <a:schemeClr val="accent1">
                  <a:hueOff val="-570848"/>
                  <a:satOff val="-11198"/>
                  <a:lumOff val="-36415"/>
                </a:schemeClr>
              </a:gs>
            </a:gsLst>
            <a:lin ang="5400000"/>
          </a:gra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sz="2300"/>
              <a:t>Organic acidemia</a:t>
            </a:r>
          </a:p>
        </p:txBody>
      </p:sp>
      <p:sp>
        <p:nvSpPr>
          <p:cNvPr id="260" name="Line"/>
          <p:cNvSpPr/>
          <p:nvPr/>
        </p:nvSpPr>
        <p:spPr>
          <a:xfrm flipV="1">
            <a:off x="7184640" y="2443153"/>
            <a:ext cx="0" cy="174563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61" name="Plasma citrulline"/>
          <p:cNvSpPr txBox="1"/>
          <p:nvPr/>
        </p:nvSpPr>
        <p:spPr>
          <a:xfrm>
            <a:off x="6095897" y="2576749"/>
            <a:ext cx="2017988" cy="397032"/>
          </a:xfrm>
          <a:prstGeom prst="rect">
            <a:avLst/>
          </a:prstGeom>
          <a:gradFill>
            <a:gsLst>
              <a:gs pos="0">
                <a:schemeClr val="accent1">
                  <a:hueOff val="-68853"/>
                  <a:satOff val="-2262"/>
                  <a:lumOff val="-26839"/>
                </a:schemeClr>
              </a:gs>
              <a:gs pos="100000">
                <a:schemeClr val="accent1">
                  <a:hueOff val="-570848"/>
                  <a:satOff val="-11198"/>
                  <a:lumOff val="-36415"/>
                </a:schemeClr>
              </a:gs>
            </a:gsLst>
            <a:lin ang="5400000"/>
          </a:gra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sz="2300"/>
              <a:t>Plasma citrulline</a:t>
            </a:r>
          </a:p>
        </p:txBody>
      </p:sp>
      <p:sp>
        <p:nvSpPr>
          <p:cNvPr id="262" name="Line"/>
          <p:cNvSpPr/>
          <p:nvPr/>
        </p:nvSpPr>
        <p:spPr>
          <a:xfrm flipV="1">
            <a:off x="7184640" y="2988153"/>
            <a:ext cx="0" cy="210883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63" name="Line"/>
          <p:cNvSpPr/>
          <p:nvPr/>
        </p:nvSpPr>
        <p:spPr>
          <a:xfrm>
            <a:off x="4567684" y="3203783"/>
            <a:ext cx="5826041" cy="1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64" name="Line"/>
          <p:cNvSpPr/>
          <p:nvPr/>
        </p:nvSpPr>
        <p:spPr>
          <a:xfrm flipV="1">
            <a:off x="10381303" y="3193412"/>
            <a:ext cx="0" cy="217274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65" name="Line"/>
          <p:cNvSpPr/>
          <p:nvPr/>
        </p:nvSpPr>
        <p:spPr>
          <a:xfrm flipV="1">
            <a:off x="7184640" y="3191082"/>
            <a:ext cx="0" cy="221934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66" name="Line"/>
          <p:cNvSpPr/>
          <p:nvPr/>
        </p:nvSpPr>
        <p:spPr>
          <a:xfrm flipV="1">
            <a:off x="4578189" y="3191874"/>
            <a:ext cx="0" cy="220353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67" name="High&gt;1000umol/L"/>
          <p:cNvSpPr txBox="1"/>
          <p:nvPr/>
        </p:nvSpPr>
        <p:spPr>
          <a:xfrm>
            <a:off x="3294419" y="3393889"/>
            <a:ext cx="2184701" cy="397032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blurRad="50800" dist="38100" dir="54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sz="2300" dirty="0"/>
              <a:t>High&gt;1000umol/L</a:t>
            </a:r>
          </a:p>
        </p:txBody>
      </p:sp>
      <p:sp>
        <p:nvSpPr>
          <p:cNvPr id="268" name="Normal"/>
          <p:cNvSpPr txBox="1"/>
          <p:nvPr/>
        </p:nvSpPr>
        <p:spPr>
          <a:xfrm>
            <a:off x="6614471" y="3393889"/>
            <a:ext cx="1003288" cy="397032"/>
          </a:xfrm>
          <a:prstGeom prst="rect">
            <a:avLst/>
          </a:prstGeom>
          <a:blipFill>
            <a:blip r:embed="rId3"/>
          </a:blipFill>
          <a:ln w="12700">
            <a:miter lim="400000"/>
          </a:ln>
          <a:effectLst>
            <a:outerShdw blurRad="50800" dist="38100" dir="54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sz="2300"/>
              <a:t>Normal </a:t>
            </a:r>
          </a:p>
        </p:txBody>
      </p:sp>
      <p:sp>
        <p:nvSpPr>
          <p:cNvPr id="269" name="Undetectable"/>
          <p:cNvSpPr txBox="1"/>
          <p:nvPr/>
        </p:nvSpPr>
        <p:spPr>
          <a:xfrm>
            <a:off x="9302713" y="3393889"/>
            <a:ext cx="1732334" cy="397032"/>
          </a:xfrm>
          <a:prstGeom prst="rect">
            <a:avLst/>
          </a:prstGeom>
          <a:gradFill>
            <a:gsLst>
              <a:gs pos="0">
                <a:schemeClr val="accent1">
                  <a:hueOff val="-68853"/>
                  <a:satOff val="-2262"/>
                  <a:lumOff val="-26839"/>
                </a:schemeClr>
              </a:gs>
              <a:gs pos="100000">
                <a:schemeClr val="accent1">
                  <a:hueOff val="-570848"/>
                  <a:satOff val="-11198"/>
                  <a:lumOff val="-36415"/>
                </a:schemeClr>
              </a:gs>
            </a:gsLst>
            <a:lin ang="5400000"/>
          </a:gra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sz="2300"/>
              <a:t>Undetectable </a:t>
            </a:r>
          </a:p>
        </p:txBody>
      </p:sp>
      <p:sp>
        <p:nvSpPr>
          <p:cNvPr id="270" name="Line"/>
          <p:cNvSpPr/>
          <p:nvPr/>
        </p:nvSpPr>
        <p:spPr>
          <a:xfrm flipV="1">
            <a:off x="4578189" y="3764160"/>
            <a:ext cx="0" cy="514631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71" name="ASS deficiency…"/>
          <p:cNvSpPr txBox="1"/>
          <p:nvPr/>
        </p:nvSpPr>
        <p:spPr>
          <a:xfrm>
            <a:off x="3552547" y="4225513"/>
            <a:ext cx="1831079" cy="750975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rPr sz="2300"/>
              <a:t>ASS deficiency 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rPr sz="2300"/>
              <a:t>(Citrullinemia)</a:t>
            </a:r>
          </a:p>
        </p:txBody>
      </p:sp>
      <p:sp>
        <p:nvSpPr>
          <p:cNvPr id="272" name="Line"/>
          <p:cNvSpPr/>
          <p:nvPr/>
        </p:nvSpPr>
        <p:spPr>
          <a:xfrm flipV="1">
            <a:off x="7184640" y="3842591"/>
            <a:ext cx="0" cy="357770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73" name="Urinary ASA"/>
          <p:cNvSpPr txBox="1"/>
          <p:nvPr/>
        </p:nvSpPr>
        <p:spPr>
          <a:xfrm>
            <a:off x="6301238" y="4182024"/>
            <a:ext cx="1477007" cy="397032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/>
          <a:p>
            <a:r>
              <a:rPr sz="2300"/>
              <a:t>Urinary ASA</a:t>
            </a:r>
          </a:p>
        </p:txBody>
      </p:sp>
      <p:sp>
        <p:nvSpPr>
          <p:cNvPr id="274" name="Line"/>
          <p:cNvSpPr/>
          <p:nvPr/>
        </p:nvSpPr>
        <p:spPr>
          <a:xfrm flipV="1">
            <a:off x="7184640" y="4630728"/>
            <a:ext cx="0" cy="271527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75" name="Line"/>
          <p:cNvSpPr/>
          <p:nvPr/>
        </p:nvSpPr>
        <p:spPr>
          <a:xfrm>
            <a:off x="6278952" y="4914310"/>
            <a:ext cx="1703553" cy="1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76" name="Line"/>
          <p:cNvSpPr/>
          <p:nvPr/>
        </p:nvSpPr>
        <p:spPr>
          <a:xfrm flipV="1">
            <a:off x="6281488" y="4898294"/>
            <a:ext cx="0" cy="190944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77" name="Line"/>
          <p:cNvSpPr/>
          <p:nvPr/>
        </p:nvSpPr>
        <p:spPr>
          <a:xfrm flipV="1">
            <a:off x="7987805" y="4901610"/>
            <a:ext cx="0" cy="201965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78" name="Yes"/>
          <p:cNvSpPr txBox="1"/>
          <p:nvPr/>
        </p:nvSpPr>
        <p:spPr>
          <a:xfrm>
            <a:off x="6038899" y="5072767"/>
            <a:ext cx="429092" cy="397032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/>
          <a:p>
            <a:r>
              <a:rPr sz="2300"/>
              <a:t>Yes</a:t>
            </a:r>
          </a:p>
        </p:txBody>
      </p:sp>
      <p:sp>
        <p:nvSpPr>
          <p:cNvPr id="279" name="No"/>
          <p:cNvSpPr txBox="1"/>
          <p:nvPr/>
        </p:nvSpPr>
        <p:spPr>
          <a:xfrm>
            <a:off x="7757618" y="5085716"/>
            <a:ext cx="389337" cy="397032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/>
          <a:p>
            <a:r>
              <a:rPr sz="2300"/>
              <a:t>No</a:t>
            </a:r>
          </a:p>
        </p:txBody>
      </p:sp>
      <p:sp>
        <p:nvSpPr>
          <p:cNvPr id="280" name="Line"/>
          <p:cNvSpPr/>
          <p:nvPr/>
        </p:nvSpPr>
        <p:spPr>
          <a:xfrm flipV="1">
            <a:off x="6281488" y="5510403"/>
            <a:ext cx="0" cy="241442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81" name="Line"/>
          <p:cNvSpPr/>
          <p:nvPr/>
        </p:nvSpPr>
        <p:spPr>
          <a:xfrm flipV="1">
            <a:off x="7987805" y="5524367"/>
            <a:ext cx="0" cy="231166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82" name="THAN"/>
          <p:cNvSpPr txBox="1"/>
          <p:nvPr/>
        </p:nvSpPr>
        <p:spPr>
          <a:xfrm>
            <a:off x="7491355" y="5744473"/>
            <a:ext cx="732380" cy="397032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sz="2300"/>
              <a:t>THAN</a:t>
            </a:r>
          </a:p>
        </p:txBody>
      </p:sp>
      <p:sp>
        <p:nvSpPr>
          <p:cNvPr id="283" name="ASL deficiency…"/>
          <p:cNvSpPr txBox="1"/>
          <p:nvPr/>
        </p:nvSpPr>
        <p:spPr>
          <a:xfrm>
            <a:off x="5285613" y="5709325"/>
            <a:ext cx="2334388" cy="750975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1336" tIns="21336" rIns="21336" bIns="21336" anchor="ctr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rPr sz="2300"/>
              <a:t>ASL deficiency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rPr sz="2300"/>
              <a:t>( ASAuria )</a:t>
            </a:r>
          </a:p>
        </p:txBody>
      </p:sp>
      <p:sp>
        <p:nvSpPr>
          <p:cNvPr id="284" name="Line"/>
          <p:cNvSpPr/>
          <p:nvPr/>
        </p:nvSpPr>
        <p:spPr>
          <a:xfrm flipV="1">
            <a:off x="10381304" y="3828548"/>
            <a:ext cx="0" cy="379260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85" name="Urinary orotic acid"/>
          <p:cNvSpPr txBox="1"/>
          <p:nvPr/>
        </p:nvSpPr>
        <p:spPr>
          <a:xfrm>
            <a:off x="9241039" y="4182024"/>
            <a:ext cx="2259914" cy="397032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/>
          <a:p>
            <a:r>
              <a:rPr sz="2300" dirty="0"/>
              <a:t>Urinary orotic acid</a:t>
            </a:r>
          </a:p>
        </p:txBody>
      </p:sp>
      <p:sp>
        <p:nvSpPr>
          <p:cNvPr id="286" name="Line"/>
          <p:cNvSpPr/>
          <p:nvPr/>
        </p:nvSpPr>
        <p:spPr>
          <a:xfrm flipV="1">
            <a:off x="10381303" y="4630728"/>
            <a:ext cx="0" cy="271527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87" name="Line"/>
          <p:cNvSpPr/>
          <p:nvPr/>
        </p:nvSpPr>
        <p:spPr>
          <a:xfrm>
            <a:off x="9223546" y="4914310"/>
            <a:ext cx="2233685" cy="1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88" name="Line"/>
          <p:cNvSpPr/>
          <p:nvPr/>
        </p:nvSpPr>
        <p:spPr>
          <a:xfrm flipV="1">
            <a:off x="9231281" y="4898150"/>
            <a:ext cx="0" cy="217826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89" name="Line"/>
          <p:cNvSpPr/>
          <p:nvPr/>
        </p:nvSpPr>
        <p:spPr>
          <a:xfrm flipV="1">
            <a:off x="11446233" y="4902155"/>
            <a:ext cx="0" cy="209816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90" name="Yes"/>
          <p:cNvSpPr txBox="1"/>
          <p:nvPr/>
        </p:nvSpPr>
        <p:spPr>
          <a:xfrm>
            <a:off x="8988691" y="5100244"/>
            <a:ext cx="429092" cy="397032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/>
          <a:p>
            <a:r>
              <a:rPr sz="2300"/>
              <a:t>Yes</a:t>
            </a:r>
          </a:p>
        </p:txBody>
      </p:sp>
      <p:sp>
        <p:nvSpPr>
          <p:cNvPr id="291" name="No"/>
          <p:cNvSpPr txBox="1"/>
          <p:nvPr/>
        </p:nvSpPr>
        <p:spPr>
          <a:xfrm>
            <a:off x="11216046" y="5090188"/>
            <a:ext cx="389337" cy="397032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/>
          <a:p>
            <a:r>
              <a:rPr sz="2300"/>
              <a:t>No</a:t>
            </a:r>
          </a:p>
        </p:txBody>
      </p:sp>
      <p:sp>
        <p:nvSpPr>
          <p:cNvPr id="292" name="Line"/>
          <p:cNvSpPr/>
          <p:nvPr/>
        </p:nvSpPr>
        <p:spPr>
          <a:xfrm flipV="1">
            <a:off x="11446235" y="5539076"/>
            <a:ext cx="0" cy="141951"/>
          </a:xfrm>
          <a:prstGeom prst="line">
            <a:avLst/>
          </a:prstGeom>
          <a:ln w="50800">
            <a:solidFill>
              <a:srgbClr val="515151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93" name="Line"/>
          <p:cNvSpPr/>
          <p:nvPr/>
        </p:nvSpPr>
        <p:spPr>
          <a:xfrm flipV="1">
            <a:off x="9231280" y="5558295"/>
            <a:ext cx="0" cy="364314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21336" tIns="21336" rIns="21336" bIns="21336" anchor="ctr"/>
          <a:lstStyle/>
          <a:p>
            <a:pPr>
              <a:defRPr>
                <a:solidFill>
                  <a:srgbClr val="434343"/>
                </a:solidFill>
              </a:defRPr>
            </a:pPr>
            <a:endParaRPr sz="2300"/>
          </a:p>
        </p:txBody>
      </p:sp>
      <p:sp>
        <p:nvSpPr>
          <p:cNvPr id="294" name="OTC…"/>
          <p:cNvSpPr txBox="1"/>
          <p:nvPr/>
        </p:nvSpPr>
        <p:spPr>
          <a:xfrm>
            <a:off x="8557055" y="5885389"/>
            <a:ext cx="1321324" cy="750975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rPr sz="2300"/>
              <a:t>OTC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rPr sz="2300"/>
              <a:t>deficiency </a:t>
            </a:r>
          </a:p>
        </p:txBody>
      </p:sp>
      <p:sp>
        <p:nvSpPr>
          <p:cNvPr id="295" name="CPS/NAGS…"/>
          <p:cNvSpPr txBox="1"/>
          <p:nvPr/>
        </p:nvSpPr>
        <p:spPr>
          <a:xfrm>
            <a:off x="10363200" y="5791201"/>
            <a:ext cx="1828800" cy="750975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1336" tIns="21336" rIns="21336" bIns="21336" anchor="ctr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rPr sz="2300"/>
              <a:t>CPS/NAGS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rPr sz="2300"/>
              <a:t>deficiency </a:t>
            </a:r>
          </a:p>
        </p:txBody>
      </p:sp>
      <p:sp>
        <p:nvSpPr>
          <p:cNvPr id="297" name="Approach to symptomatic Hyperammonemia"/>
          <p:cNvSpPr txBox="1"/>
          <p:nvPr/>
        </p:nvSpPr>
        <p:spPr>
          <a:xfrm>
            <a:off x="335441" y="-49620"/>
            <a:ext cx="11821164" cy="47397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1336" tIns="21336" rIns="21336" bIns="21336" numCol="1" anchor="ctr">
            <a:spAutoFit/>
          </a:bodyPr>
          <a:lstStyle>
            <a:lvl1pPr marL="635000" indent="-635000">
              <a:buSzPct val="80000"/>
              <a:buBlip>
                <a:blip r:embed="rId5"/>
              </a:buBlip>
              <a:defRPr>
                <a:solidFill>
                  <a:srgbClr val="E22400"/>
                </a:solidFill>
              </a:defRPr>
            </a:lvl1pPr>
          </a:lstStyle>
          <a:p>
            <a:pPr>
              <a:buFont typeface="Wingdings" pitchFamily="2" charset="2"/>
              <a:buChar char="Ø"/>
            </a:pPr>
            <a:r>
              <a:rPr sz="2800" b="1" dirty="0"/>
              <a:t>Approach to symptomatic Hyperammonemia</a:t>
            </a:r>
            <a:r>
              <a:rPr lang="en-US" sz="2800" b="1" dirty="0"/>
              <a:t> </a:t>
            </a:r>
            <a:r>
              <a:rPr lang="en-US" sz="2800" dirty="0"/>
              <a:t>:</a:t>
            </a:r>
            <a:endParaRPr sz="2800" dirty="0"/>
          </a:p>
        </p:txBody>
      </p:sp>
      <p:sp>
        <p:nvSpPr>
          <p:cNvPr id="4" name="Plus 3">
            <a:extLst>
              <a:ext uri="{FF2B5EF4-FFF2-40B4-BE49-F238E27FC236}">
                <a16:creationId xmlns:a16="http://schemas.microsoft.com/office/drawing/2014/main" xmlns="" id="{E4E4F945-7050-057C-1DDB-DE0CE7990D8C}"/>
              </a:ext>
            </a:extLst>
          </p:cNvPr>
          <p:cNvSpPr/>
          <p:nvPr/>
        </p:nvSpPr>
        <p:spPr>
          <a:xfrm>
            <a:off x="1380189" y="5247222"/>
            <a:ext cx="229283" cy="241703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9438F6F-88B0-55C1-3F9E-80170B8B098E}"/>
              </a:ext>
            </a:extLst>
          </p:cNvPr>
          <p:cNvSpPr txBox="1"/>
          <p:nvPr/>
        </p:nvSpPr>
        <p:spPr>
          <a:xfrm>
            <a:off x="1" y="5988224"/>
            <a:ext cx="4353731" cy="8697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8405" tIns="19202" rIns="38405" bIns="19202" rtlCol="0">
            <a:spAutoFit/>
          </a:bodyPr>
          <a:lstStyle/>
          <a:p>
            <a:r>
              <a:rPr lang="en-US" dirty="0"/>
              <a:t>ASS – ARGINOSUCCINATE SYNTHASE</a:t>
            </a:r>
          </a:p>
          <a:p>
            <a:r>
              <a:rPr lang="en-US" dirty="0"/>
              <a:t>ASL – ARGINOSUCCINATE LYASE </a:t>
            </a:r>
          </a:p>
          <a:p>
            <a:r>
              <a:rPr lang="en-US" dirty="0"/>
              <a:t>CPS – CARBAMOYL PHOSSPHATE SYNTHATASE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887BE09-033A-F1FA-93B5-716DEA4420CD}"/>
              </a:ext>
            </a:extLst>
          </p:cNvPr>
          <p:cNvSpPr txBox="1"/>
          <p:nvPr/>
        </p:nvSpPr>
        <p:spPr>
          <a:xfrm>
            <a:off x="1" y="6858000"/>
            <a:ext cx="9972649" cy="8697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8405" tIns="19202" rIns="38405" bIns="19202" rtlCol="0">
            <a:spAutoFit/>
          </a:bodyPr>
          <a:lstStyle/>
          <a:p>
            <a:r>
              <a:rPr lang="en-US" dirty="0"/>
              <a:t>THAN – TRANSIENT HYPERAMMONEMIA OF NEWBORN</a:t>
            </a:r>
          </a:p>
          <a:p>
            <a:r>
              <a:rPr lang="en-US" dirty="0"/>
              <a:t>OTC –ORNITHINE  TRANSCARBAMOYLASE</a:t>
            </a:r>
          </a:p>
          <a:p>
            <a:r>
              <a:rPr lang="en-US" dirty="0"/>
              <a:t>NAGS – N-ACETYL GLUCOSAMINE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AC50D10-B5DD-CD06-CC47-F0AEA803EA6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50232" y="0"/>
            <a:ext cx="9665368" cy="673768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Approach on the basis of hypoglycemia ( recurrent / refractory)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2C263AF8-A495-834E-B57E-36A05CF83C45}"/>
              </a:ext>
            </a:extLst>
          </p:cNvPr>
          <p:cNvSpPr/>
          <p:nvPr/>
        </p:nvSpPr>
        <p:spPr>
          <a:xfrm>
            <a:off x="2919664" y="541421"/>
            <a:ext cx="2133600" cy="55345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Hypoglycemia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BDE28F91-50DA-03FE-AFD3-05DBB0B6B162}"/>
              </a:ext>
            </a:extLst>
          </p:cNvPr>
          <p:cNvSpPr/>
          <p:nvPr/>
        </p:nvSpPr>
        <p:spPr>
          <a:xfrm>
            <a:off x="1235242" y="1347537"/>
            <a:ext cx="4668253" cy="67376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Check non glucose reducing substance in urine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A11CDB5D-D65D-6C28-DF71-294D8E014A55}"/>
              </a:ext>
            </a:extLst>
          </p:cNvPr>
          <p:cNvSpPr/>
          <p:nvPr/>
        </p:nvSpPr>
        <p:spPr>
          <a:xfrm>
            <a:off x="689812" y="2406317"/>
            <a:ext cx="1652338" cy="10226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Present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3365AE6-1C00-C0F3-6449-4708E7141E72}"/>
              </a:ext>
            </a:extLst>
          </p:cNvPr>
          <p:cNvSpPr/>
          <p:nvPr/>
        </p:nvSpPr>
        <p:spPr>
          <a:xfrm>
            <a:off x="5903495" y="2117558"/>
            <a:ext cx="1379620" cy="89835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Absent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AED2E3A-2FE5-F1E5-3F0A-16DE0FD134F4}"/>
              </a:ext>
            </a:extLst>
          </p:cNvPr>
          <p:cNvSpPr/>
          <p:nvPr/>
        </p:nvSpPr>
        <p:spPr>
          <a:xfrm>
            <a:off x="6448927" y="3272590"/>
            <a:ext cx="1732548" cy="70585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Urine ketones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7AFFDDE-2C0F-F7EF-C21F-5C6E042B011A}"/>
              </a:ext>
            </a:extLst>
          </p:cNvPr>
          <p:cNvSpPr/>
          <p:nvPr/>
        </p:nvSpPr>
        <p:spPr>
          <a:xfrm>
            <a:off x="5325979" y="4010526"/>
            <a:ext cx="1379620" cy="70585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Positive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2B80A749-2AC9-E0CE-6A92-9C7BB440C0BC}"/>
              </a:ext>
            </a:extLst>
          </p:cNvPr>
          <p:cNvSpPr/>
          <p:nvPr/>
        </p:nvSpPr>
        <p:spPr>
          <a:xfrm>
            <a:off x="8181475" y="4042612"/>
            <a:ext cx="1732548" cy="67376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Negative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9F58A0B-C4EA-C239-1EC6-55B50A3AB231}"/>
              </a:ext>
            </a:extLst>
          </p:cNvPr>
          <p:cNvSpPr/>
          <p:nvPr/>
        </p:nvSpPr>
        <p:spPr>
          <a:xfrm>
            <a:off x="689812" y="3970423"/>
            <a:ext cx="2582777" cy="13234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Galactosemia</a:t>
            </a:r>
          </a:p>
          <a:p>
            <a:pPr algn="ctr"/>
            <a:r>
              <a:rPr lang="en-US" sz="2400" b="1" dirty="0"/>
              <a:t>Fructosemia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D5C9877B-8FF6-22B1-FADB-D4797AC65B8C}"/>
              </a:ext>
            </a:extLst>
          </p:cNvPr>
          <p:cNvSpPr/>
          <p:nvPr/>
        </p:nvSpPr>
        <p:spPr>
          <a:xfrm>
            <a:off x="4251158" y="5013156"/>
            <a:ext cx="3368842" cy="18448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Glycogen storage disorders</a:t>
            </a:r>
          </a:p>
          <a:p>
            <a:pPr algn="ctr"/>
            <a:r>
              <a:rPr lang="en-US" sz="2400" b="1" dirty="0"/>
              <a:t>Gluconeogenesis defects</a:t>
            </a:r>
          </a:p>
          <a:p>
            <a:pPr algn="ctr"/>
            <a:r>
              <a:rPr lang="en-US" sz="2400" b="1" dirty="0"/>
              <a:t>Organic acidemia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AEB4DC0E-A458-6824-C22D-B524DA90125A}"/>
              </a:ext>
            </a:extLst>
          </p:cNvPr>
          <p:cNvSpPr/>
          <p:nvPr/>
        </p:nvSpPr>
        <p:spPr>
          <a:xfrm>
            <a:off x="8598569" y="5005137"/>
            <a:ext cx="3481137" cy="159619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Fatty acid oxidation defect</a:t>
            </a:r>
          </a:p>
          <a:p>
            <a:pPr algn="ctr"/>
            <a:r>
              <a:rPr lang="en-US" sz="2800" b="1" dirty="0"/>
              <a:t>Ketogenesis defect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="" xmlns:a16="http://schemas.microsoft.com/office/drawing/2014/main" id="{A816D07A-7A12-F269-2AC1-6F23EF02B93A}"/>
              </a:ext>
            </a:extLst>
          </p:cNvPr>
          <p:cNvCxnSpPr>
            <a:stCxn id="4" idx="2"/>
          </p:cNvCxnSpPr>
          <p:nvPr/>
        </p:nvCxnSpPr>
        <p:spPr>
          <a:xfrm>
            <a:off x="3986464" y="1094875"/>
            <a:ext cx="0" cy="1884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="" xmlns:a16="http://schemas.microsoft.com/office/drawing/2014/main" id="{1FAC13DD-8936-005F-F7BE-4F2042CA8903}"/>
              </a:ext>
            </a:extLst>
          </p:cNvPr>
          <p:cNvCxnSpPr>
            <a:stCxn id="5" idx="2"/>
          </p:cNvCxnSpPr>
          <p:nvPr/>
        </p:nvCxnSpPr>
        <p:spPr>
          <a:xfrm flipH="1">
            <a:off x="2342150" y="2021305"/>
            <a:ext cx="1227219" cy="7218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="" xmlns:a16="http://schemas.microsoft.com/office/drawing/2014/main" id="{3091A1A1-EAAF-7A4D-749F-B1384C989712}"/>
              </a:ext>
            </a:extLst>
          </p:cNvPr>
          <p:cNvCxnSpPr>
            <a:stCxn id="5" idx="2"/>
          </p:cNvCxnSpPr>
          <p:nvPr/>
        </p:nvCxnSpPr>
        <p:spPr>
          <a:xfrm>
            <a:off x="3569369" y="2021305"/>
            <a:ext cx="2334126" cy="6737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="" xmlns:a16="http://schemas.microsoft.com/office/drawing/2014/main" id="{8B2D9BE9-292C-2F99-CFD5-0036715D9DF7}"/>
              </a:ext>
            </a:extLst>
          </p:cNvPr>
          <p:cNvCxnSpPr>
            <a:stCxn id="6" idx="2"/>
          </p:cNvCxnSpPr>
          <p:nvPr/>
        </p:nvCxnSpPr>
        <p:spPr>
          <a:xfrm>
            <a:off x="1515981" y="3429001"/>
            <a:ext cx="0" cy="413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="" xmlns:a16="http://schemas.microsoft.com/office/drawing/2014/main" id="{5CEC5941-BDD5-A10C-72EE-5DBB953DB9B7}"/>
              </a:ext>
            </a:extLst>
          </p:cNvPr>
          <p:cNvCxnSpPr>
            <a:stCxn id="7" idx="2"/>
          </p:cNvCxnSpPr>
          <p:nvPr/>
        </p:nvCxnSpPr>
        <p:spPr>
          <a:xfrm>
            <a:off x="6593305" y="3015916"/>
            <a:ext cx="0" cy="256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="" xmlns:a16="http://schemas.microsoft.com/office/drawing/2014/main" id="{437C5D83-4270-B9BC-9C9B-088D0291843D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6015789" y="4716380"/>
            <a:ext cx="0" cy="2887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="" xmlns:a16="http://schemas.microsoft.com/office/drawing/2014/main" id="{3F753C2E-AC39-BA15-4A35-73EF6D60EF66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9047749" y="4716380"/>
            <a:ext cx="0" cy="2887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24134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lide Number"/>
          <p:cNvSpPr txBox="1">
            <a:spLocks noGrp="1"/>
          </p:cNvSpPr>
          <p:nvPr>
            <p:ph type="sldNum" sz="quarter" idx="12"/>
          </p:nvPr>
        </p:nvSpPr>
        <p:spPr>
          <a:xfrm>
            <a:off x="5953396" y="6415770"/>
            <a:ext cx="285205" cy="36512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13</a:t>
            </a:fld>
            <a:endParaRPr dirty="0"/>
          </a:p>
        </p:txBody>
      </p:sp>
      <p:sp>
        <p:nvSpPr>
          <p:cNvPr id="244" name="Differential diagnosis of metabolic disorders :"/>
          <p:cNvSpPr txBox="1">
            <a:spLocks noGrp="1"/>
          </p:cNvSpPr>
          <p:nvPr>
            <p:ph type="title" idx="4294967295"/>
          </p:nvPr>
        </p:nvSpPr>
        <p:spPr>
          <a:xfrm>
            <a:off x="0" y="1"/>
            <a:ext cx="12192000" cy="1012776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>
            <a:normAutofit fontScale="90000"/>
          </a:bodyPr>
          <a:lstStyle>
            <a:lvl1pPr marL="1016000" indent="-1016000">
              <a:buSzPct val="80000"/>
              <a:buBlip>
                <a:blip r:embed="rId2"/>
              </a:buBlip>
            </a:lvl1pPr>
          </a:lstStyle>
          <a:p>
            <a:pPr>
              <a:buFont typeface="Wingdings" pitchFamily="2" charset="2"/>
              <a:buChar char="v"/>
            </a:pPr>
            <a:r>
              <a:rPr b="1" dirty="0">
                <a:solidFill>
                  <a:srgbClr val="FF0000"/>
                </a:solidFill>
              </a:rPr>
              <a:t>Differential diagnosis of metabolic disorders :</a:t>
            </a:r>
          </a:p>
        </p:txBody>
      </p:sp>
      <p:graphicFrame>
        <p:nvGraphicFramePr>
          <p:cNvPr id="243" name="Table 1"/>
          <p:cNvGraphicFramePr/>
          <p:nvPr>
            <p:extLst>
              <p:ext uri="{D42A27DB-BD31-4B8C-83A1-F6EECF244321}">
                <p14:modId xmlns:p14="http://schemas.microsoft.com/office/powerpoint/2010/main" xmlns="" val="542975488"/>
              </p:ext>
            </p:extLst>
          </p:nvPr>
        </p:nvGraphicFramePr>
        <p:xfrm>
          <a:off x="3" y="1259691"/>
          <a:ext cx="11988796" cy="5522109"/>
        </p:xfrm>
        <a:graphic>
          <a:graphicData uri="http://schemas.openxmlformats.org/drawingml/2006/table">
            <a:tbl>
              <a:tblPr firstRow="1" firstCol="1"/>
              <a:tblGrid>
                <a:gridCol w="35559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16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493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206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8045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72066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254642"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 b="1"/>
                        <a:t>Diagnosis 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 b="1"/>
                        <a:t>Acidosis 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 b="1"/>
                        <a:t>Ketosis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 b="1"/>
                        <a:t>Plasma Lactate 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 b="1"/>
                        <a:t>Plasma Ammonia 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 b="1" dirty="0"/>
                        <a:t>Plasma Glucose </a:t>
                      </a:r>
                    </a:p>
                  </a:txBody>
                  <a:tcPr marL="25400" marR="25400" marT="25400" marB="25400" anchor="ctr"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54225"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 b="1" dirty="0"/>
                        <a:t>Aminoacidopathies 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+/-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 dirty="0"/>
                        <a:t>+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N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N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N</a:t>
                      </a:r>
                    </a:p>
                  </a:txBody>
                  <a:tcPr marL="25400" marR="25400" marT="25400" marB="25400" anchor="ctr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0567"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 b="1"/>
                        <a:t>Organic Acidemia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 dirty="0">
                          <a:solidFill>
                            <a:srgbClr val="E22400"/>
                          </a:solidFill>
                        </a:rPr>
                        <a:t>+++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>
                          <a:solidFill>
                            <a:srgbClr val="E22400"/>
                          </a:solidFill>
                        </a:rPr>
                        <a:t>+++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Inc.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Inc.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Dec.</a:t>
                      </a:r>
                    </a:p>
                  </a:txBody>
                  <a:tcPr marL="25400" marR="25400" marT="25400" marB="25400"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54225"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 b="1"/>
                        <a:t>Mitochondrial disorders 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+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+/-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>
                          <a:solidFill>
                            <a:srgbClr val="E22400"/>
                          </a:solidFill>
                        </a:rPr>
                        <a:t>+++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N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N</a:t>
                      </a:r>
                    </a:p>
                  </a:txBody>
                  <a:tcPr marL="25400" marR="25400" marT="25400" marB="25400" anchor="ctr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54225"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 b="1" dirty="0"/>
                        <a:t>Urea cycle disorders 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N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N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N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>
                          <a:solidFill>
                            <a:srgbClr val="E22400"/>
                          </a:solidFill>
                        </a:rPr>
                        <a:t>+++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N</a:t>
                      </a:r>
                    </a:p>
                  </a:txBody>
                  <a:tcPr marL="25400" marR="25400" marT="25400" marB="25400" anchor="ctr" horzOverflow="overflow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54225"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 b="1" dirty="0"/>
                        <a:t>Fatty acid oxidation defect 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+/-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N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+/-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>
                          <a:effectLst/>
                        </a:defRPr>
                      </a:pPr>
                      <a:r>
                        <a:rPr sz="2500"/>
                        <a:t>-</a:t>
                      </a:r>
                    </a:p>
                  </a:txBody>
                  <a:tcPr marL="25400" marR="25400" marT="25400" marB="25400" anchor="ctr" horzOverflow="overflow"/>
                </a:tc>
                <a:tc>
                  <a:txBody>
                    <a:bodyPr/>
                    <a:lstStyle/>
                    <a:p>
                      <a:pPr>
                        <a:defRPr sz="5000">
                          <a:effectLst/>
                        </a:defRPr>
                      </a:pPr>
                      <a:r>
                        <a:rPr sz="2500" dirty="0">
                          <a:solidFill>
                            <a:srgbClr val="E22400"/>
                          </a:solidFill>
                        </a:rPr>
                        <a:t>Dec</a:t>
                      </a:r>
                      <a:r>
                        <a:rPr sz="2500" dirty="0"/>
                        <a:t>.</a:t>
                      </a:r>
                    </a:p>
                  </a:txBody>
                  <a:tcPr marL="25400" marR="25400" marT="25400" marB="25400" anchor="ctr" horzOverflow="overflow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2EB95E-2B07-F3C9-4061-9EF6AB21D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Second line investigation( ancillary and confirmatory test</a:t>
            </a:r>
            <a:r>
              <a:rPr lang="en-US" sz="3200" dirty="0">
                <a:solidFill>
                  <a:srgbClr val="0070C0"/>
                </a:solidFill>
              </a:rPr>
              <a:t>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55B0124-96B8-38C2-7C0D-396D0FA6B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5874"/>
            <a:ext cx="10515600" cy="5382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1.Urine gas chromatography mass spectrometry( </a:t>
            </a:r>
            <a:r>
              <a:rPr lang="en-US" dirty="0">
                <a:solidFill>
                  <a:srgbClr val="FF0000"/>
                </a:solidFill>
              </a:rPr>
              <a:t>urine GCMS</a:t>
            </a:r>
            <a:r>
              <a:rPr lang="en-US" dirty="0"/>
              <a:t>) – Organic </a:t>
            </a:r>
            <a:r>
              <a:rPr lang="en-US" dirty="0"/>
              <a:t>acidemias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2.Plasma tandem mass spectrometry</a:t>
            </a:r>
            <a:r>
              <a:rPr lang="en-US" dirty="0">
                <a:solidFill>
                  <a:srgbClr val="FF0000"/>
                </a:solidFill>
              </a:rPr>
              <a:t>( plasma TMS</a:t>
            </a:r>
            <a:r>
              <a:rPr lang="en-US" dirty="0"/>
              <a:t>)- for diagnosis of  urea cycle defect ,FAD defects , Organic acidemias , Amino –acidopathies.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                                                                                                  3.High   </a:t>
            </a:r>
            <a:r>
              <a:rPr lang="en-US" dirty="0"/>
              <a:t>performance liquid chromatography </a:t>
            </a:r>
            <a:r>
              <a:rPr lang="en-US" dirty="0">
                <a:solidFill>
                  <a:srgbClr val="FF0000"/>
                </a:solidFill>
              </a:rPr>
              <a:t>(HPLC</a:t>
            </a:r>
            <a:r>
              <a:rPr lang="en-US" dirty="0"/>
              <a:t>) : for quantitative</a:t>
            </a:r>
          </a:p>
          <a:p>
            <a:pPr marL="0" indent="0">
              <a:buNone/>
            </a:pPr>
            <a:r>
              <a:rPr lang="en-US" dirty="0"/>
              <a:t>analysis of amino acids in blood or urine ; required for diagnosis of</a:t>
            </a:r>
          </a:p>
          <a:p>
            <a:pPr marL="0" indent="0">
              <a:buNone/>
            </a:pPr>
            <a:r>
              <a:rPr lang="en-US" dirty="0"/>
              <a:t>organic acidemia and Aminoacidopathies.</a:t>
            </a:r>
          </a:p>
        </p:txBody>
      </p:sp>
    </p:spTree>
    <p:extLst>
      <p:ext uri="{BB962C8B-B14F-4D97-AF65-F5344CB8AC3E}">
        <p14:creationId xmlns="" xmlns:p14="http://schemas.microsoft.com/office/powerpoint/2010/main" val="260892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CE9FF80-18C8-F4B0-ECD9-74DE370855E0}"/>
              </a:ext>
            </a:extLst>
          </p:cNvPr>
          <p:cNvSpPr txBox="1"/>
          <p:nvPr/>
        </p:nvSpPr>
        <p:spPr>
          <a:xfrm>
            <a:off x="713873" y="733246"/>
            <a:ext cx="10764253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4</a:t>
            </a:r>
            <a:r>
              <a:rPr lang="en-US" sz="2800" dirty="0">
                <a:solidFill>
                  <a:srgbClr val="FF0000"/>
                </a:solidFill>
              </a:rPr>
              <a:t>. Lactate/pyruvate ratio </a:t>
            </a:r>
            <a:r>
              <a:rPr lang="en-US" sz="2800" dirty="0"/>
              <a:t>- in case of elevated lactate.</a:t>
            </a:r>
          </a:p>
          <a:p>
            <a:endParaRPr lang="en-US" sz="2800" dirty="0"/>
          </a:p>
          <a:p>
            <a:r>
              <a:rPr lang="en-US" sz="2800" dirty="0"/>
              <a:t>5</a:t>
            </a:r>
            <a:r>
              <a:rPr lang="en-US" sz="2800" dirty="0">
                <a:solidFill>
                  <a:srgbClr val="FF0000"/>
                </a:solidFill>
              </a:rPr>
              <a:t>. Urinary </a:t>
            </a:r>
            <a:r>
              <a:rPr lang="en-US" sz="2800" dirty="0" smtClean="0">
                <a:solidFill>
                  <a:srgbClr val="FF0000"/>
                </a:solidFill>
              </a:rPr>
              <a:t>orotic</a:t>
            </a:r>
            <a:r>
              <a:rPr lang="en-US" sz="2800" dirty="0" smtClean="0">
                <a:solidFill>
                  <a:srgbClr val="FF0000"/>
                </a:solidFill>
              </a:rPr>
              <a:t> acid </a:t>
            </a:r>
            <a:r>
              <a:rPr lang="en-US" sz="2800" dirty="0"/>
              <a:t>- in case of hyperammonemia for classification of </a:t>
            </a:r>
            <a:r>
              <a:rPr lang="en-US" sz="2800" dirty="0" smtClean="0"/>
              <a:t>urea cycle </a:t>
            </a:r>
            <a:r>
              <a:rPr lang="en-US" sz="2800" dirty="0"/>
              <a:t>defect.</a:t>
            </a:r>
          </a:p>
          <a:p>
            <a:endParaRPr lang="en-US" sz="2800" dirty="0"/>
          </a:p>
          <a:p>
            <a:r>
              <a:rPr lang="en-US" sz="2800" dirty="0"/>
              <a:t>6. </a:t>
            </a:r>
            <a:r>
              <a:rPr lang="en-US" sz="2800" dirty="0">
                <a:solidFill>
                  <a:srgbClr val="FF0000"/>
                </a:solidFill>
              </a:rPr>
              <a:t>Enzyme assay</a:t>
            </a:r>
            <a:r>
              <a:rPr lang="en-US" sz="2800" dirty="0"/>
              <a:t>: required for definitive diagnosis but not available for </a:t>
            </a:r>
            <a:r>
              <a:rPr lang="en-US" sz="2800" dirty="0" smtClean="0"/>
              <a:t>     most </a:t>
            </a:r>
            <a:r>
              <a:rPr lang="en-US" sz="2800" dirty="0"/>
              <a:t>IEM</a:t>
            </a:r>
          </a:p>
          <a:p>
            <a:r>
              <a:rPr lang="en-US" sz="2800" dirty="0"/>
              <a:t>    </a:t>
            </a:r>
            <a:r>
              <a:rPr lang="en-US" sz="2800" dirty="0">
                <a:solidFill>
                  <a:srgbClr val="FF0000"/>
                </a:solidFill>
              </a:rPr>
              <a:t>Biotinidase assay </a:t>
            </a:r>
            <a:r>
              <a:rPr lang="en-US" sz="2800" dirty="0"/>
              <a:t>- suspected biotinidase deficiency (intractable</a:t>
            </a:r>
          </a:p>
          <a:p>
            <a:r>
              <a:rPr lang="en-US" sz="2800" dirty="0"/>
              <a:t>     seizures, seborrheic rash , alopecia)</a:t>
            </a:r>
          </a:p>
          <a:p>
            <a:r>
              <a:rPr lang="en-US" sz="2800" dirty="0"/>
              <a:t>    </a:t>
            </a:r>
            <a:r>
              <a:rPr lang="en-US" sz="2800" dirty="0">
                <a:solidFill>
                  <a:srgbClr val="FF0000"/>
                </a:solidFill>
              </a:rPr>
              <a:t>GALT</a:t>
            </a:r>
            <a:r>
              <a:rPr lang="en-US" sz="2800" dirty="0"/>
              <a:t> (G-1-P uridyltransferase) assay - suspected Glactosemia (</a:t>
            </a:r>
          </a:p>
          <a:p>
            <a:r>
              <a:rPr lang="en-US" sz="2800" dirty="0"/>
              <a:t>    hypoglycemia, cataract, reducing sugar in urine )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301496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C3A5E1A5-3404-86F3-EC16-E1B90DE6B6B2}"/>
              </a:ext>
            </a:extLst>
          </p:cNvPr>
          <p:cNvSpPr txBox="1"/>
          <p:nvPr/>
        </p:nvSpPr>
        <p:spPr>
          <a:xfrm>
            <a:off x="946484" y="843677"/>
            <a:ext cx="1029903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7.Neuroimaging : MRI</a:t>
            </a:r>
            <a:r>
              <a:rPr lang="en-US" sz="2800" dirty="0"/>
              <a:t> may provide helpful pointers</a:t>
            </a:r>
          </a:p>
          <a:p>
            <a:endParaRPr lang="en-US" sz="2800" dirty="0"/>
          </a:p>
          <a:p>
            <a:r>
              <a:rPr lang="en-US" sz="2800" b="1" dirty="0"/>
              <a:t>Zellweger syndrome </a:t>
            </a:r>
            <a:r>
              <a:rPr lang="en-US" sz="2800" dirty="0"/>
              <a:t>: diffuse cortical migration and sulcation</a:t>
            </a:r>
          </a:p>
          <a:p>
            <a:r>
              <a:rPr lang="en-US" sz="2800" dirty="0"/>
              <a:t>abnormalities.</a:t>
            </a:r>
          </a:p>
          <a:p>
            <a:endParaRPr lang="en-US" sz="2800" dirty="0"/>
          </a:p>
          <a:p>
            <a:r>
              <a:rPr lang="en-US" sz="2800" b="1" dirty="0"/>
              <a:t>Menke’s disease</a:t>
            </a:r>
            <a:r>
              <a:rPr lang="en-US" sz="2800" dirty="0"/>
              <a:t>/pyruvate de carboxylase deficiency - agenesis</a:t>
            </a:r>
          </a:p>
          <a:p>
            <a:r>
              <a:rPr lang="en-US" sz="2800" dirty="0"/>
              <a:t>of corpus callosum.</a:t>
            </a:r>
          </a:p>
          <a:p>
            <a:endParaRPr lang="en-US" sz="2800" dirty="0"/>
          </a:p>
          <a:p>
            <a:r>
              <a:rPr lang="en-US" sz="2800" dirty="0"/>
              <a:t>MSUD - brain stem and cerebellar lesion.</a:t>
            </a:r>
          </a:p>
        </p:txBody>
      </p:sp>
    </p:spTree>
    <p:extLst>
      <p:ext uri="{BB962C8B-B14F-4D97-AF65-F5344CB8AC3E}">
        <p14:creationId xmlns="" xmlns:p14="http://schemas.microsoft.com/office/powerpoint/2010/main" val="233768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2CC0862-1FAA-69A9-BA2D-9C3F41BF3EEC}"/>
              </a:ext>
            </a:extLst>
          </p:cNvPr>
          <p:cNvSpPr txBox="1"/>
          <p:nvPr/>
        </p:nvSpPr>
        <p:spPr>
          <a:xfrm>
            <a:off x="1010653" y="1315451"/>
            <a:ext cx="10282989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8. </a:t>
            </a:r>
            <a:r>
              <a:rPr lang="en-US" sz="2800" dirty="0">
                <a:solidFill>
                  <a:srgbClr val="FF0000"/>
                </a:solidFill>
              </a:rPr>
              <a:t>Magnetic resonance spectroscopy </a:t>
            </a:r>
            <a:r>
              <a:rPr lang="en-US" sz="2800" dirty="0"/>
              <a:t>: lactate peak in mitochondrial</a:t>
            </a:r>
          </a:p>
          <a:p>
            <a:r>
              <a:rPr lang="en-US" sz="2800" dirty="0"/>
              <a:t>disorders and leucine peak in MSUD.</a:t>
            </a:r>
          </a:p>
          <a:p>
            <a:r>
              <a:rPr lang="en-US" sz="2800" dirty="0"/>
              <a:t>9</a:t>
            </a:r>
            <a:r>
              <a:rPr lang="en-US" sz="2800" dirty="0">
                <a:solidFill>
                  <a:srgbClr val="FF0000"/>
                </a:solidFill>
              </a:rPr>
              <a:t>. EEG </a:t>
            </a:r>
            <a:r>
              <a:rPr lang="en-US" sz="2800" dirty="0"/>
              <a:t>: can be suggestive of IEM : E.g. comb like rhythm in MSUD</a:t>
            </a:r>
          </a:p>
          <a:p>
            <a:endParaRPr lang="en-US" sz="2800" dirty="0"/>
          </a:p>
          <a:p>
            <a:r>
              <a:rPr lang="en-US" sz="2800" dirty="0"/>
              <a:t>10. Plasma very long chain fatty acid (</a:t>
            </a:r>
            <a:r>
              <a:rPr lang="en-US" sz="2800" dirty="0">
                <a:solidFill>
                  <a:srgbClr val="FF0000"/>
                </a:solidFill>
              </a:rPr>
              <a:t>VLCFA</a:t>
            </a:r>
            <a:r>
              <a:rPr lang="en-US" sz="2800" dirty="0"/>
              <a:t>) : elevated in peroxisomal</a:t>
            </a:r>
          </a:p>
          <a:p>
            <a:r>
              <a:rPr lang="en-US" sz="2800" dirty="0"/>
              <a:t>disorders.</a:t>
            </a:r>
          </a:p>
          <a:p>
            <a:r>
              <a:rPr lang="en-US" sz="2800" dirty="0"/>
              <a:t>11.  </a:t>
            </a:r>
            <a:r>
              <a:rPr lang="en-US" sz="2800" dirty="0">
                <a:solidFill>
                  <a:srgbClr val="FF0000"/>
                </a:solidFill>
              </a:rPr>
              <a:t>Mutation analysis</a:t>
            </a:r>
          </a:p>
          <a:p>
            <a:pPr marL="514350" indent="-514350">
              <a:buAutoNum type="arabicPeriod" startAt="12"/>
            </a:pPr>
            <a:r>
              <a:rPr lang="en-US" sz="2800" dirty="0" smtClean="0">
                <a:solidFill>
                  <a:srgbClr val="FF0000"/>
                </a:solidFill>
              </a:rPr>
              <a:t>CSF </a:t>
            </a:r>
            <a:r>
              <a:rPr lang="en-US" sz="2800" dirty="0">
                <a:solidFill>
                  <a:srgbClr val="FF0000"/>
                </a:solidFill>
              </a:rPr>
              <a:t>amino acid </a:t>
            </a:r>
            <a:r>
              <a:rPr lang="en-US" sz="2800" dirty="0" smtClean="0">
                <a:solidFill>
                  <a:srgbClr val="FF0000"/>
                </a:solidFill>
              </a:rPr>
              <a:t>analysis</a:t>
            </a:r>
          </a:p>
          <a:p>
            <a:pPr marL="514350" indent="-514350"/>
            <a:r>
              <a:rPr lang="en-US" sz="2800" dirty="0" smtClean="0"/>
              <a:t> </a:t>
            </a:r>
            <a:r>
              <a:rPr lang="en-US" sz="2800" dirty="0" smtClean="0"/>
              <a:t>      CSF </a:t>
            </a:r>
            <a:r>
              <a:rPr lang="en-US" sz="2800" dirty="0" smtClean="0"/>
              <a:t>glycine</a:t>
            </a:r>
            <a:r>
              <a:rPr lang="en-US" sz="2800" dirty="0" smtClean="0"/>
              <a:t> level increased in NKH</a:t>
            </a:r>
          </a:p>
          <a:p>
            <a:pPr marL="514350" indent="-514350"/>
            <a:r>
              <a:rPr lang="en-US" sz="2800" dirty="0" smtClean="0"/>
              <a:t> </a:t>
            </a:r>
            <a:r>
              <a:rPr lang="en-US" sz="2800" dirty="0" smtClean="0"/>
              <a:t>       serine level increased in disorder of serine biosynthesis 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244870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0407523-9E17-C591-AEDE-B9EA7CA42993}"/>
              </a:ext>
            </a:extLst>
          </p:cNvPr>
          <p:cNvSpPr txBox="1"/>
          <p:nvPr/>
        </p:nvSpPr>
        <p:spPr>
          <a:xfrm>
            <a:off x="770021" y="733246"/>
            <a:ext cx="11149263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Biochemical Autopsy :</a:t>
            </a:r>
          </a:p>
          <a:p>
            <a:endParaRPr lang="en-US" sz="2800" dirty="0"/>
          </a:p>
          <a:p>
            <a:r>
              <a:rPr lang="en-US" sz="2800" dirty="0"/>
              <a:t>Done in </a:t>
            </a:r>
            <a:r>
              <a:rPr lang="en-US" sz="2800" b="1" dirty="0"/>
              <a:t>severely ill or dying child </a:t>
            </a:r>
            <a:r>
              <a:rPr lang="en-US" sz="2800" dirty="0"/>
              <a:t>with suspected but undiagnosed</a:t>
            </a:r>
          </a:p>
          <a:p>
            <a:r>
              <a:rPr lang="en-US" sz="2800" dirty="0"/>
              <a:t>IEM.</a:t>
            </a:r>
          </a:p>
          <a:p>
            <a:r>
              <a:rPr lang="en-US" sz="2800" b="1" dirty="0"/>
              <a:t>SPECIMEN :</a:t>
            </a:r>
          </a:p>
          <a:p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     </a:t>
            </a:r>
            <a:r>
              <a:rPr lang="en-US" sz="2800" dirty="0">
                <a:solidFill>
                  <a:srgbClr val="FF0000"/>
                </a:solidFill>
              </a:rPr>
              <a:t>Clinical photograph and infantogram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    </a:t>
            </a:r>
            <a:r>
              <a:rPr lang="en-US" sz="2800" dirty="0">
                <a:solidFill>
                  <a:srgbClr val="FF0000"/>
                </a:solidFill>
              </a:rPr>
              <a:t> Blood </a:t>
            </a:r>
            <a:r>
              <a:rPr lang="en-US" sz="2800" dirty="0"/>
              <a:t>: 5ml in heparin, separated and stored -</a:t>
            </a:r>
            <a:r>
              <a:rPr lang="en-US" sz="2800" dirty="0" smtClean="0"/>
              <a:t>70C </a:t>
            </a:r>
            <a:r>
              <a:rPr lang="en-US" sz="2800" dirty="0"/>
              <a:t>; 5-10 ml EDTA</a:t>
            </a:r>
          </a:p>
          <a:p>
            <a:r>
              <a:rPr lang="en-US" sz="2800" dirty="0"/>
              <a:t>          blood (CBC),refrigerated and not frozen ; few blood spots on filter</a:t>
            </a:r>
          </a:p>
          <a:p>
            <a:r>
              <a:rPr lang="en-US" sz="2800" dirty="0"/>
              <a:t>          paper (acyl carnitine analysis).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     </a:t>
            </a:r>
            <a:r>
              <a:rPr lang="en-US" sz="2800" dirty="0">
                <a:solidFill>
                  <a:srgbClr val="FF0000"/>
                </a:solidFill>
              </a:rPr>
              <a:t>Urine</a:t>
            </a:r>
            <a:r>
              <a:rPr lang="en-US" sz="2800" dirty="0"/>
              <a:t> : 5-10 ml frozen in plain sterile tubes.</a:t>
            </a:r>
          </a:p>
        </p:txBody>
      </p:sp>
    </p:spTree>
    <p:extLst>
      <p:ext uri="{BB962C8B-B14F-4D97-AF65-F5344CB8AC3E}">
        <p14:creationId xmlns="" xmlns:p14="http://schemas.microsoft.com/office/powerpoint/2010/main" val="242161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4720B94D-252A-CCF1-FA3F-62B2D423D8E9}"/>
              </a:ext>
            </a:extLst>
          </p:cNvPr>
          <p:cNvSpPr txBox="1"/>
          <p:nvPr/>
        </p:nvSpPr>
        <p:spPr>
          <a:xfrm>
            <a:off x="465221" y="1309352"/>
            <a:ext cx="1129364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FF0000"/>
                </a:solidFill>
              </a:rPr>
              <a:t>Cerebrospinal fluid</a:t>
            </a:r>
            <a:r>
              <a:rPr lang="en-US" sz="2800" dirty="0"/>
              <a:t> : 3-5 ml in 1-2 aliquots frozen and stored at -</a:t>
            </a:r>
            <a:r>
              <a:rPr lang="en-US" sz="2800" dirty="0" smtClean="0"/>
              <a:t>70C</a:t>
            </a:r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FF0000"/>
                </a:solidFill>
              </a:rPr>
              <a:t>Skin biopsy </a:t>
            </a:r>
            <a:r>
              <a:rPr lang="en-US" sz="2800" dirty="0"/>
              <a:t>: ~3mm diameter of skin (including dermis) from flexor</a:t>
            </a:r>
          </a:p>
          <a:p>
            <a:r>
              <a:rPr lang="en-US" sz="2800" dirty="0"/>
              <a:t>     aspect of the forearm or anterior thigh. Stored at </a:t>
            </a:r>
            <a:r>
              <a:rPr lang="en-US" sz="2800" dirty="0" smtClean="0"/>
              <a:t>37C </a:t>
            </a:r>
            <a:r>
              <a:rPr lang="en-US" sz="2800" dirty="0"/>
              <a:t>or refrigerated</a:t>
            </a:r>
          </a:p>
          <a:p>
            <a:r>
              <a:rPr lang="en-US" sz="2800" dirty="0"/>
              <a:t>     in culture medium or saline with glucose.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2800" dirty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FF0000"/>
                </a:solidFill>
              </a:rPr>
              <a:t>Liver, Muscle, Kidney, Heart biopsy </a:t>
            </a:r>
            <a:r>
              <a:rPr lang="en-US" sz="2800" dirty="0"/>
              <a:t>: At least 2 tissue biopsies of about</a:t>
            </a:r>
          </a:p>
          <a:p>
            <a:r>
              <a:rPr lang="en-US" sz="2800" dirty="0"/>
              <a:t>    1mm3 , one immediately frozen in liquid nitrogen and other in</a:t>
            </a:r>
          </a:p>
          <a:p>
            <a:r>
              <a:rPr lang="en-US" sz="2800" dirty="0"/>
              <a:t>    glutaraldehyde.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1623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DA7C8BF-7110-7760-29FA-1CDD2D830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0070C0"/>
                </a:solidFill>
              </a:rPr>
              <a:t>What are IEMS?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F83BC39B-60E8-5F5A-886E-4E0AD0701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Disorders in which there is a block in  normal metabolic pathway  that is caused by genetic defect of a specific enzyme.</a:t>
            </a:r>
          </a:p>
          <a:p>
            <a:r>
              <a:rPr lang="en-US" dirty="0"/>
              <a:t>Defect can be inherited or sporadic in nature.</a:t>
            </a:r>
          </a:p>
          <a:p>
            <a:r>
              <a:rPr lang="en-US" dirty="0"/>
              <a:t>Deficiency of enzymes causes :</a:t>
            </a:r>
          </a:p>
          <a:p>
            <a:pPr marL="0" indent="0">
              <a:buNone/>
            </a:pPr>
            <a:r>
              <a:rPr lang="en-US" dirty="0"/>
              <a:t>1.Decreased production / Absence of product </a:t>
            </a:r>
          </a:p>
          <a:p>
            <a:pPr marL="0" indent="0">
              <a:buNone/>
            </a:pPr>
            <a:r>
              <a:rPr lang="en-US" dirty="0"/>
              <a:t>2.Excess of metabolites</a:t>
            </a:r>
          </a:p>
          <a:p>
            <a:pPr marL="0" indent="0">
              <a:buNone/>
            </a:pPr>
            <a:r>
              <a:rPr lang="en-US" dirty="0"/>
              <a:t>3.Formation of abnormal mediators </a:t>
            </a:r>
          </a:p>
        </p:txBody>
      </p:sp>
    </p:spTree>
    <p:extLst>
      <p:ext uri="{BB962C8B-B14F-4D97-AF65-F5344CB8AC3E}">
        <p14:creationId xmlns="" xmlns:p14="http://schemas.microsoft.com/office/powerpoint/2010/main" val="336909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91D60032-32D7-5784-3FAB-4EC154A2D745}"/>
              </a:ext>
            </a:extLst>
          </p:cNvPr>
          <p:cNvSpPr txBox="1"/>
          <p:nvPr/>
        </p:nvSpPr>
        <p:spPr>
          <a:xfrm>
            <a:off x="850232" y="401053"/>
            <a:ext cx="10924673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Principles of Management </a:t>
            </a:r>
            <a:r>
              <a:rPr lang="en-US" sz="3200" b="1" dirty="0"/>
              <a:t>:</a:t>
            </a:r>
          </a:p>
          <a:p>
            <a:endParaRPr lang="en-US" sz="3200" b="1" dirty="0"/>
          </a:p>
          <a:p>
            <a:r>
              <a:rPr lang="en-US" sz="2800" dirty="0"/>
              <a:t>Specific treatment is directed towards reversing the basic</a:t>
            </a:r>
          </a:p>
          <a:p>
            <a:r>
              <a:rPr lang="en-US" sz="2800" dirty="0"/>
              <a:t>pathophysiological process causing the disease.</a:t>
            </a:r>
          </a:p>
          <a:p>
            <a:endParaRPr lang="en-US" sz="2800" dirty="0"/>
          </a:p>
          <a:p>
            <a:r>
              <a:rPr lang="en-US" sz="2800" dirty="0"/>
              <a:t>It includes </a:t>
            </a:r>
            <a:r>
              <a:rPr lang="en-US" sz="2800" dirty="0" smtClean="0"/>
              <a:t>:-Reduction </a:t>
            </a:r>
            <a:r>
              <a:rPr lang="en-US" sz="2800" dirty="0"/>
              <a:t>of substrate accumulation for a deficient enzyme</a:t>
            </a:r>
          </a:p>
          <a:p>
            <a:endParaRPr lang="en-US" sz="2800" dirty="0"/>
          </a:p>
          <a:p>
            <a:r>
              <a:rPr lang="en-US" sz="2800" dirty="0"/>
              <a:t>                   </a:t>
            </a:r>
            <a:r>
              <a:rPr lang="en-US" sz="2800" dirty="0" smtClean="0"/>
              <a:t>- </a:t>
            </a:r>
            <a:r>
              <a:rPr lang="en-US" sz="2800" dirty="0"/>
              <a:t>Reduce accumulated toxic metabolites</a:t>
            </a:r>
          </a:p>
          <a:p>
            <a:endParaRPr lang="en-US" sz="2800" dirty="0"/>
          </a:p>
          <a:p>
            <a:r>
              <a:rPr lang="en-US" sz="2800" dirty="0"/>
              <a:t>                  </a:t>
            </a:r>
            <a:r>
              <a:rPr lang="en-US" sz="2800" dirty="0" smtClean="0"/>
              <a:t>-  </a:t>
            </a:r>
            <a:r>
              <a:rPr lang="en-US" sz="2800" dirty="0"/>
              <a:t>Replace deficit enzyme</a:t>
            </a:r>
          </a:p>
          <a:p>
            <a:endParaRPr lang="en-US" sz="2800" dirty="0"/>
          </a:p>
          <a:p>
            <a:r>
              <a:rPr lang="en-US" sz="2800" dirty="0"/>
              <a:t>                 </a:t>
            </a:r>
            <a:r>
              <a:rPr lang="en-US" sz="2800" dirty="0" smtClean="0"/>
              <a:t>-   </a:t>
            </a:r>
            <a:r>
              <a:rPr lang="en-US" sz="2800" dirty="0"/>
              <a:t>Residual enzyme activity enhancement </a:t>
            </a:r>
          </a:p>
        </p:txBody>
      </p:sp>
    </p:spTree>
    <p:extLst>
      <p:ext uri="{BB962C8B-B14F-4D97-AF65-F5344CB8AC3E}">
        <p14:creationId xmlns="" xmlns:p14="http://schemas.microsoft.com/office/powerpoint/2010/main" val="277577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82713413-7509-A95C-E0CE-49A1ECE31E56}"/>
              </a:ext>
            </a:extLst>
          </p:cNvPr>
          <p:cNvSpPr txBox="1"/>
          <p:nvPr/>
        </p:nvSpPr>
        <p:spPr>
          <a:xfrm>
            <a:off x="401054" y="339856"/>
            <a:ext cx="11662610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Management of hyperammonemia :</a:t>
            </a:r>
          </a:p>
          <a:p>
            <a:endParaRPr lang="en-US" sz="3200" dirty="0"/>
          </a:p>
          <a:p>
            <a:r>
              <a:rPr lang="en-US" sz="2800" dirty="0">
                <a:solidFill>
                  <a:srgbClr val="FF0000"/>
                </a:solidFill>
              </a:rPr>
              <a:t>1.Stop oral feed and provide adequate calories </a:t>
            </a:r>
            <a:r>
              <a:rPr lang="en-US" sz="2800" dirty="0"/>
              <a:t>by i.v glucose and lipids.</a:t>
            </a:r>
          </a:p>
          <a:p>
            <a:r>
              <a:rPr lang="en-US" sz="2800" dirty="0"/>
              <a:t>Maintain GIR 8-10 mg/kg/min. Start i.v lipid 0.5 g/kg/day(upto 3g/kg/day).</a:t>
            </a:r>
          </a:p>
          <a:p>
            <a:r>
              <a:rPr lang="en-US" sz="2800" dirty="0"/>
              <a:t>After stabilization add protein 0.25g/kg upto 1.5g/kg/day.</a:t>
            </a:r>
          </a:p>
          <a:p>
            <a:r>
              <a:rPr lang="en-US" sz="2800" dirty="0"/>
              <a:t>2.</a:t>
            </a:r>
            <a:r>
              <a:rPr lang="en-US" sz="2800" b="1" dirty="0">
                <a:solidFill>
                  <a:srgbClr val="FF0000"/>
                </a:solidFill>
              </a:rPr>
              <a:t>Hemodialysis</a:t>
            </a:r>
            <a:r>
              <a:rPr lang="en-US" sz="2800" dirty="0"/>
              <a:t> is initiated if plasma ammonia 500 - 600ug/dL for rapid</a:t>
            </a:r>
          </a:p>
          <a:p>
            <a:r>
              <a:rPr lang="en-US" sz="2800" dirty="0"/>
              <a:t>removal.</a:t>
            </a:r>
          </a:p>
          <a:p>
            <a:r>
              <a:rPr lang="en-US" sz="2800" dirty="0">
                <a:solidFill>
                  <a:srgbClr val="FF0000"/>
                </a:solidFill>
              </a:rPr>
              <a:t>3.Alternative pathways for </a:t>
            </a:r>
            <a:r>
              <a:rPr lang="en-US" sz="2800" b="1" dirty="0">
                <a:solidFill>
                  <a:srgbClr val="FF0000"/>
                </a:solidFill>
              </a:rPr>
              <a:t>nitrogen excretion-</a:t>
            </a:r>
            <a:r>
              <a:rPr lang="en-US" sz="2800" dirty="0"/>
              <a:t>:</a:t>
            </a:r>
          </a:p>
          <a:p>
            <a:r>
              <a:rPr lang="en-US" sz="2800" dirty="0"/>
              <a:t>   </a:t>
            </a:r>
            <a:r>
              <a:rPr lang="en-US" sz="2800" b="1" dirty="0"/>
              <a:t>Sodium benzoate (IV or oral)- </a:t>
            </a:r>
            <a:r>
              <a:rPr lang="en-US" sz="2800" dirty="0"/>
              <a:t>loading dose 250 mg/kg then 250-400 mg/kg/day in </a:t>
            </a:r>
            <a:r>
              <a:rPr lang="en-US" sz="2800" dirty="0" smtClean="0"/>
              <a:t>4 divided </a:t>
            </a:r>
            <a:r>
              <a:rPr lang="en-US" sz="2800" dirty="0"/>
              <a:t>doses.</a:t>
            </a:r>
          </a:p>
          <a:p>
            <a:r>
              <a:rPr lang="en-US" sz="2800" dirty="0"/>
              <a:t>   </a:t>
            </a:r>
            <a:r>
              <a:rPr lang="en-US" sz="2800" b="1" dirty="0"/>
              <a:t>Sodium phenyl butyrate </a:t>
            </a:r>
            <a:r>
              <a:rPr lang="en-US" sz="2800" dirty="0"/>
              <a:t>-loading dose 250 mg/kg followed by 250-500 mg/kg/day.</a:t>
            </a:r>
          </a:p>
          <a:p>
            <a:r>
              <a:rPr lang="en-US" sz="2800" dirty="0"/>
              <a:t>    </a:t>
            </a:r>
            <a:r>
              <a:rPr lang="en-US" sz="2800" b="1" dirty="0"/>
              <a:t>L-arginine (oral or IV)</a:t>
            </a:r>
            <a:r>
              <a:rPr lang="en-US" sz="2800" dirty="0"/>
              <a:t>- 300 mg/kg/day</a:t>
            </a:r>
          </a:p>
        </p:txBody>
      </p:sp>
    </p:spTree>
    <p:extLst>
      <p:ext uri="{BB962C8B-B14F-4D97-AF65-F5344CB8AC3E}">
        <p14:creationId xmlns="" xmlns:p14="http://schemas.microsoft.com/office/powerpoint/2010/main" val="397597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534947-56F4-45E3-9270-A72821EA3E8B}"/>
              </a:ext>
            </a:extLst>
          </p:cNvPr>
          <p:cNvSpPr txBox="1"/>
          <p:nvPr/>
        </p:nvSpPr>
        <p:spPr>
          <a:xfrm>
            <a:off x="702128" y="0"/>
            <a:ext cx="11489872" cy="6894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u="sng" dirty="0">
                <a:solidFill>
                  <a:srgbClr val="0070C0"/>
                </a:solidFill>
              </a:rPr>
              <a:t>Acute management of newborn with suspected organic acidemia </a:t>
            </a:r>
            <a:r>
              <a:rPr lang="en-US" dirty="0">
                <a:solidFill>
                  <a:srgbClr val="0070C0"/>
                </a:solidFill>
              </a:rPr>
              <a:t>: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pPr marL="514350" indent="-514350">
              <a:buAutoNum type="arabicParenR"/>
            </a:pPr>
            <a:r>
              <a:rPr lang="en-US" sz="2800" dirty="0" smtClean="0"/>
              <a:t>The </a:t>
            </a:r>
            <a:r>
              <a:rPr lang="en-US" sz="2800" dirty="0"/>
              <a:t>patient is kept </a:t>
            </a:r>
            <a:r>
              <a:rPr lang="en-US" sz="2800" dirty="0" smtClean="0">
                <a:solidFill>
                  <a:srgbClr val="C00000"/>
                </a:solidFill>
              </a:rPr>
              <a:t>NPO</a:t>
            </a:r>
            <a:r>
              <a:rPr lang="en-US" sz="2800" dirty="0" smtClean="0"/>
              <a:t> </a:t>
            </a:r>
            <a:r>
              <a:rPr lang="en-US" sz="2800" dirty="0"/>
              <a:t>and </a:t>
            </a:r>
            <a:r>
              <a:rPr lang="en-US" sz="2800" dirty="0" smtClean="0">
                <a:solidFill>
                  <a:srgbClr val="C00000"/>
                </a:solidFill>
              </a:rPr>
              <a:t>IV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glucose </a:t>
            </a:r>
            <a:r>
              <a:rPr lang="en-US" sz="2800" dirty="0"/>
              <a:t>is provided</a:t>
            </a:r>
            <a:r>
              <a:rPr lang="en-US" sz="2800" dirty="0" smtClean="0"/>
              <a:t>.</a:t>
            </a:r>
          </a:p>
          <a:p>
            <a:pPr marL="514350" indent="-514350"/>
            <a:endParaRPr lang="en-US" sz="2800" dirty="0"/>
          </a:p>
          <a:p>
            <a:r>
              <a:rPr lang="en-US" sz="2800" dirty="0"/>
              <a:t>2) </a:t>
            </a:r>
            <a:r>
              <a:rPr lang="en-US" sz="2800" dirty="0">
                <a:solidFill>
                  <a:srgbClr val="C00000"/>
                </a:solidFill>
              </a:rPr>
              <a:t>Supportive care</a:t>
            </a:r>
            <a:r>
              <a:rPr lang="en-US" sz="2800" dirty="0"/>
              <a:t>: hydration, treatment of sepsis, seizures, ventilation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/>
              <a:t>3) </a:t>
            </a:r>
            <a:r>
              <a:rPr lang="en-US" sz="2800" dirty="0">
                <a:solidFill>
                  <a:srgbClr val="C00000"/>
                </a:solidFill>
              </a:rPr>
              <a:t>Carnitine</a:t>
            </a:r>
            <a:r>
              <a:rPr lang="en-US" sz="2800" dirty="0"/>
              <a:t>: 100 mg/kg/day IV or oral</a:t>
            </a:r>
            <a:r>
              <a:rPr lang="en-US" sz="2800" dirty="0" smtClean="0"/>
              <a:t>.</a:t>
            </a:r>
          </a:p>
          <a:p>
            <a:endParaRPr lang="en-US" sz="2800" dirty="0">
              <a:solidFill>
                <a:srgbClr val="C00000"/>
              </a:solidFill>
            </a:endParaRPr>
          </a:p>
          <a:p>
            <a:r>
              <a:rPr lang="en-US" sz="2800" dirty="0">
                <a:solidFill>
                  <a:srgbClr val="C00000"/>
                </a:solidFill>
              </a:rPr>
              <a:t>4) Treat acidosis</a:t>
            </a:r>
            <a:r>
              <a:rPr lang="en-US" sz="2800" dirty="0"/>
              <a:t>: Sodium bicarbonate 0.35-0.5mEq/kg/hr (max 1-2mEq/kg/hr)</a:t>
            </a:r>
          </a:p>
          <a:p>
            <a:r>
              <a:rPr lang="en-US" sz="2800" dirty="0"/>
              <a:t>5) Start </a:t>
            </a:r>
            <a:r>
              <a:rPr lang="en-US" sz="2800" dirty="0">
                <a:solidFill>
                  <a:srgbClr val="C00000"/>
                </a:solidFill>
              </a:rPr>
              <a:t>Biotin</a:t>
            </a:r>
            <a:r>
              <a:rPr lang="en-US" sz="2800" dirty="0"/>
              <a:t> 10 mg/day orally.</a:t>
            </a:r>
          </a:p>
          <a:p>
            <a:endParaRPr lang="en-US" sz="2800" dirty="0"/>
          </a:p>
          <a:p>
            <a:r>
              <a:rPr lang="en-US" sz="2800" dirty="0"/>
              <a:t>6) Start </a:t>
            </a:r>
            <a:r>
              <a:rPr lang="en-US" sz="2800" dirty="0">
                <a:solidFill>
                  <a:srgbClr val="C00000"/>
                </a:solidFill>
              </a:rPr>
              <a:t>Vitamin </a:t>
            </a:r>
            <a:r>
              <a:rPr lang="en-US" sz="2800" dirty="0" smtClean="0">
                <a:solidFill>
                  <a:srgbClr val="C00000"/>
                </a:solidFill>
              </a:rPr>
              <a:t>B12- </a:t>
            </a:r>
            <a:r>
              <a:rPr lang="en-US" sz="2800" dirty="0"/>
              <a:t>1-2 mg/day I/M (useful in B12 responsive forms of</a:t>
            </a:r>
          </a:p>
          <a:p>
            <a:r>
              <a:rPr lang="en-US" sz="2800" dirty="0"/>
              <a:t>methylmalonic acidemias)</a:t>
            </a:r>
          </a:p>
          <a:p>
            <a:endParaRPr lang="en-US" sz="2800" dirty="0"/>
          </a:p>
          <a:p>
            <a:r>
              <a:rPr lang="en-US" sz="2800" dirty="0"/>
              <a:t>7) Start </a:t>
            </a:r>
            <a:r>
              <a:rPr lang="en-US" sz="2800" dirty="0">
                <a:solidFill>
                  <a:srgbClr val="C00000"/>
                </a:solidFill>
              </a:rPr>
              <a:t>Thiamine</a:t>
            </a:r>
            <a:r>
              <a:rPr lang="en-US" sz="2800" dirty="0"/>
              <a:t> 300 mg/day (useful in thiamine-responsive variants </a:t>
            </a:r>
            <a:r>
              <a:rPr lang="en-US" sz="2800" dirty="0" smtClean="0"/>
              <a:t>of MSUD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299497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B1CF4624-6DAD-1A2E-01A0-CB14B417B7EF}"/>
              </a:ext>
            </a:extLst>
          </p:cNvPr>
          <p:cNvSpPr txBox="1"/>
          <p:nvPr/>
        </p:nvSpPr>
        <p:spPr>
          <a:xfrm>
            <a:off x="329184" y="814013"/>
            <a:ext cx="11398359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u="sng" dirty="0">
                <a:solidFill>
                  <a:srgbClr val="0070C0"/>
                </a:solidFill>
              </a:rPr>
              <a:t>Management of congenital lactic acidosis :</a:t>
            </a:r>
          </a:p>
          <a:p>
            <a:r>
              <a:rPr lang="en-US" sz="2800" dirty="0"/>
              <a:t>1) </a:t>
            </a:r>
            <a:r>
              <a:rPr lang="en-US" sz="2800" dirty="0">
                <a:solidFill>
                  <a:srgbClr val="FF0000"/>
                </a:solidFill>
              </a:rPr>
              <a:t>Supportive care</a:t>
            </a:r>
            <a:r>
              <a:rPr lang="en-US" sz="2800" dirty="0"/>
              <a:t>: hydration, treatment of sepsis, seizures, ventilation. Avoid</a:t>
            </a:r>
          </a:p>
          <a:p>
            <a:r>
              <a:rPr lang="en-US" sz="2800" dirty="0"/>
              <a:t>sodium </a:t>
            </a:r>
            <a:r>
              <a:rPr lang="en-US" sz="2800" dirty="0"/>
              <a:t>valproate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/>
              <a:t>2) </a:t>
            </a:r>
            <a:r>
              <a:rPr lang="en-US" sz="2800" dirty="0">
                <a:solidFill>
                  <a:srgbClr val="FF0000"/>
                </a:solidFill>
              </a:rPr>
              <a:t>Treat acidosis</a:t>
            </a:r>
            <a:r>
              <a:rPr lang="en-US" sz="2800" dirty="0"/>
              <a:t>: sodium bicarbonate 0.35-0.5mEq/kg/hr (max 1-2mEq/kg/hr</a:t>
            </a:r>
            <a:r>
              <a:rPr lang="en-US" sz="2800" dirty="0" smtClean="0"/>
              <a:t>)</a:t>
            </a:r>
          </a:p>
          <a:p>
            <a:endParaRPr lang="en-US" sz="2800" dirty="0"/>
          </a:p>
          <a:p>
            <a:r>
              <a:rPr lang="en-US" sz="2800" dirty="0"/>
              <a:t>3) </a:t>
            </a:r>
            <a:r>
              <a:rPr lang="en-US" sz="2800" dirty="0">
                <a:solidFill>
                  <a:srgbClr val="FF0000"/>
                </a:solidFill>
              </a:rPr>
              <a:t>Thiamine</a:t>
            </a:r>
            <a:r>
              <a:rPr lang="en-US" sz="2800" dirty="0"/>
              <a:t>: up to 300 mg/day in 4 divided doses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/>
              <a:t>4)</a:t>
            </a:r>
            <a:r>
              <a:rPr lang="en-US" sz="2800" dirty="0">
                <a:solidFill>
                  <a:srgbClr val="FF0000"/>
                </a:solidFill>
              </a:rPr>
              <a:t> Riboflavin</a:t>
            </a:r>
            <a:r>
              <a:rPr lang="en-US" sz="2800" dirty="0"/>
              <a:t>: 100 mg/day in 4 divided doses.</a:t>
            </a:r>
          </a:p>
          <a:p>
            <a:r>
              <a:rPr lang="en-US" sz="2800" dirty="0"/>
              <a:t>5) Add </a:t>
            </a:r>
            <a:r>
              <a:rPr lang="en-US" sz="2800" dirty="0">
                <a:solidFill>
                  <a:srgbClr val="FF0000"/>
                </a:solidFill>
              </a:rPr>
              <a:t>co-enzyme Q</a:t>
            </a:r>
            <a:r>
              <a:rPr lang="en-US" sz="2800" dirty="0"/>
              <a:t>: 5-15 mg/kg/day</a:t>
            </a:r>
          </a:p>
          <a:p>
            <a:r>
              <a:rPr lang="en-US" sz="2800" dirty="0"/>
              <a:t>6)</a:t>
            </a:r>
            <a:r>
              <a:rPr lang="en-US" sz="2800" dirty="0">
                <a:solidFill>
                  <a:srgbClr val="FF0000"/>
                </a:solidFill>
              </a:rPr>
              <a:t> L-carnitine</a:t>
            </a:r>
            <a:r>
              <a:rPr lang="en-US" sz="2800" dirty="0"/>
              <a:t>: 50-100 mg/kg orally.</a:t>
            </a:r>
          </a:p>
          <a:p>
            <a:r>
              <a:rPr lang="en-US" sz="2800" dirty="0"/>
              <a:t>7</a:t>
            </a:r>
            <a:r>
              <a:rPr lang="en-US" sz="2800" dirty="0">
                <a:solidFill>
                  <a:srgbClr val="FF0000"/>
                </a:solidFill>
              </a:rPr>
              <a:t>) Biotin </a:t>
            </a:r>
            <a:r>
              <a:rPr lang="en-US" sz="2800" dirty="0"/>
              <a:t>10 mg/day. (Biotin responsive Multiple carboxylase deficiency may</a:t>
            </a:r>
          </a:p>
          <a:p>
            <a:r>
              <a:rPr lang="en-US" sz="2800" dirty="0"/>
              <a:t>present with unexplained lactic acidosis)</a:t>
            </a:r>
          </a:p>
        </p:txBody>
      </p:sp>
    </p:spTree>
    <p:extLst>
      <p:ext uri="{BB962C8B-B14F-4D97-AF65-F5344CB8AC3E}">
        <p14:creationId xmlns="" xmlns:p14="http://schemas.microsoft.com/office/powerpoint/2010/main" val="100961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6AF3BA8-6133-8552-6C8F-676964DDE5FE}"/>
              </a:ext>
            </a:extLst>
          </p:cNvPr>
          <p:cNvSpPr txBox="1"/>
          <p:nvPr/>
        </p:nvSpPr>
        <p:spPr>
          <a:xfrm>
            <a:off x="224971" y="243289"/>
            <a:ext cx="11742057" cy="6955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u="sng" dirty="0">
                <a:solidFill>
                  <a:srgbClr val="0070C0"/>
                </a:solidFill>
              </a:rPr>
              <a:t>Treatment of newborn with refractory seizures with no obvious</a:t>
            </a:r>
          </a:p>
          <a:p>
            <a:r>
              <a:rPr lang="en-US" sz="3200" b="1" u="sng" dirty="0">
                <a:solidFill>
                  <a:srgbClr val="0070C0"/>
                </a:solidFill>
              </a:rPr>
              <a:t>etiology (suspected metabolic etiology) :</a:t>
            </a:r>
          </a:p>
          <a:p>
            <a:endParaRPr lang="en-US" dirty="0"/>
          </a:p>
          <a:p>
            <a:r>
              <a:rPr lang="en-US" sz="2800" dirty="0"/>
              <a:t>1) </a:t>
            </a:r>
            <a:r>
              <a:rPr lang="en-US" sz="2800" dirty="0" smtClean="0"/>
              <a:t>In persistent SZ </a:t>
            </a:r>
            <a:r>
              <a:rPr lang="en-US" sz="2800" dirty="0" smtClean="0"/>
              <a:t>inspite</a:t>
            </a:r>
            <a:r>
              <a:rPr lang="en-US" sz="2800" dirty="0" smtClean="0"/>
              <a:t> of </a:t>
            </a:r>
            <a:r>
              <a:rPr lang="en-US" sz="2800" dirty="0"/>
              <a:t>2 or 3 </a:t>
            </a:r>
            <a:r>
              <a:rPr lang="en-US" sz="2800" dirty="0" smtClean="0"/>
              <a:t>AED </a:t>
            </a:r>
            <a:r>
              <a:rPr lang="en-US" sz="2800" dirty="0"/>
              <a:t>in</a:t>
            </a:r>
          </a:p>
          <a:p>
            <a:r>
              <a:rPr lang="en-US" sz="2800" dirty="0"/>
              <a:t>adequate doses, consider trial of </a:t>
            </a:r>
            <a:r>
              <a:rPr lang="en-US" sz="2800" dirty="0">
                <a:solidFill>
                  <a:srgbClr val="FF0000"/>
                </a:solidFill>
              </a:rPr>
              <a:t>pyridoxine </a:t>
            </a:r>
            <a:r>
              <a:rPr lang="en-US" sz="2800" dirty="0"/>
              <a:t>100 mg </a:t>
            </a:r>
            <a:r>
              <a:rPr lang="en-US" sz="2800" dirty="0" smtClean="0"/>
              <a:t>IV. </a:t>
            </a:r>
            <a:r>
              <a:rPr lang="en-US" sz="2800" dirty="0"/>
              <a:t>If</a:t>
            </a:r>
          </a:p>
          <a:p>
            <a:r>
              <a:rPr lang="en-US" sz="2800" dirty="0" smtClean="0"/>
              <a:t>IV prep </a:t>
            </a:r>
            <a:r>
              <a:rPr lang="en-US" sz="2800" dirty="0"/>
              <a:t>not available, oral pyridoxine can be given (15</a:t>
            </a:r>
          </a:p>
          <a:p>
            <a:r>
              <a:rPr lang="en-US" sz="2800" dirty="0"/>
              <a:t>mg/kg/day</a:t>
            </a:r>
            <a:r>
              <a:rPr lang="en-US" sz="2800" dirty="0" smtClean="0"/>
              <a:t>).</a:t>
            </a:r>
          </a:p>
          <a:p>
            <a:endParaRPr lang="en-US" sz="2800" dirty="0"/>
          </a:p>
          <a:p>
            <a:r>
              <a:rPr lang="en-US" sz="2800" dirty="0"/>
              <a:t>2) If </a:t>
            </a:r>
            <a:r>
              <a:rPr lang="en-US" sz="2800" dirty="0" smtClean="0"/>
              <a:t>SZ </a:t>
            </a:r>
            <a:r>
              <a:rPr lang="en-US" sz="2800" dirty="0"/>
              <a:t>persist despite pyridoxine, give trial </a:t>
            </a:r>
            <a:r>
              <a:rPr lang="en-US" sz="2800" dirty="0">
                <a:solidFill>
                  <a:srgbClr val="FF0000"/>
                </a:solidFill>
              </a:rPr>
              <a:t>of biotin 10 </a:t>
            </a:r>
            <a:r>
              <a:rPr lang="en-US" sz="2800" dirty="0"/>
              <a:t>mg/day and</a:t>
            </a:r>
          </a:p>
          <a:p>
            <a:r>
              <a:rPr lang="en-US" sz="2800" dirty="0">
                <a:solidFill>
                  <a:srgbClr val="FF0000"/>
                </a:solidFill>
              </a:rPr>
              <a:t>folinic acid 5mg </a:t>
            </a:r>
            <a:r>
              <a:rPr lang="en-US" sz="2800" dirty="0"/>
              <a:t>twice daily (folinic acid responsive seizures). Trial of</a:t>
            </a:r>
          </a:p>
          <a:p>
            <a:r>
              <a:rPr lang="en-US" sz="2800" dirty="0">
                <a:solidFill>
                  <a:srgbClr val="FF0000"/>
                </a:solidFill>
              </a:rPr>
              <a:t>pyridoxal phosphate </a:t>
            </a:r>
            <a:r>
              <a:rPr lang="en-US" sz="2800" dirty="0"/>
              <a:t>10 mg/kg/dose X 2 doses is also recommended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/>
              <a:t>3</a:t>
            </a:r>
            <a:r>
              <a:rPr lang="en-US" sz="2800" dirty="0">
                <a:solidFill>
                  <a:srgbClr val="FF0000"/>
                </a:solidFill>
              </a:rPr>
              <a:t>) Rule out glucose transporter defect</a:t>
            </a:r>
            <a:r>
              <a:rPr lang="en-US" sz="2800" dirty="0"/>
              <a:t>: measure CSF and blood glucose.</a:t>
            </a:r>
          </a:p>
          <a:p>
            <a:r>
              <a:rPr lang="en-US" sz="2800" dirty="0"/>
              <a:t>In glucose transporter defect, CSF glucose level is equal to or less than</a:t>
            </a:r>
          </a:p>
          <a:p>
            <a:r>
              <a:rPr lang="en-US" sz="2800" dirty="0"/>
              <a:t>1/3rd of the blood glucose level. This disorder responds to the ketogenic</a:t>
            </a:r>
          </a:p>
          <a:p>
            <a:r>
              <a:rPr lang="en-US" sz="2800" dirty="0"/>
              <a:t>diet.</a:t>
            </a:r>
          </a:p>
        </p:txBody>
      </p:sp>
    </p:spTree>
    <p:extLst>
      <p:ext uri="{BB962C8B-B14F-4D97-AF65-F5344CB8AC3E}">
        <p14:creationId xmlns="" xmlns:p14="http://schemas.microsoft.com/office/powerpoint/2010/main" val="101144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01FEA71-B262-3019-5206-A7F497A8FC1E}"/>
              </a:ext>
            </a:extLst>
          </p:cNvPr>
          <p:cNvSpPr txBox="1"/>
          <p:nvPr/>
        </p:nvSpPr>
        <p:spPr>
          <a:xfrm>
            <a:off x="203200" y="628233"/>
            <a:ext cx="11988800" cy="597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0070C0"/>
                </a:solidFill>
              </a:rPr>
              <a:t>Prevention :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sz="2800" b="1" dirty="0">
                <a:solidFill>
                  <a:srgbClr val="FF0000"/>
                </a:solidFill>
              </a:rPr>
              <a:t>Genetic counselling and prenatal diagnosis</a:t>
            </a:r>
            <a:r>
              <a:rPr lang="en-US" sz="2800" dirty="0" smtClean="0"/>
              <a:t>:</a:t>
            </a:r>
          </a:p>
          <a:p>
            <a:r>
              <a:rPr lang="en-US" sz="2800" dirty="0" smtClean="0"/>
              <a:t>  -  </a:t>
            </a:r>
            <a:r>
              <a:rPr lang="en-US" sz="2800" dirty="0"/>
              <a:t>Most of the IEM are single </a:t>
            </a:r>
            <a:r>
              <a:rPr lang="en-US" sz="2800" dirty="0" smtClean="0"/>
              <a:t>gene  defects,</a:t>
            </a:r>
          </a:p>
          <a:p>
            <a:r>
              <a:rPr lang="en-US" sz="2800" dirty="0" smtClean="0"/>
              <a:t>  -  </a:t>
            </a:r>
            <a:r>
              <a:rPr lang="en-US" sz="2800" dirty="0"/>
              <a:t>inherited in an autosomal recessive manner, with a 25% recurrence risk.</a:t>
            </a:r>
          </a:p>
          <a:p>
            <a:r>
              <a:rPr lang="en-US" sz="2800" dirty="0" smtClean="0"/>
              <a:t>   - prenatal  diagnosis </a:t>
            </a:r>
            <a:r>
              <a:rPr lang="en-US" sz="2800" dirty="0"/>
              <a:t>can be </a:t>
            </a:r>
            <a:r>
              <a:rPr lang="en-US" sz="2800" dirty="0" smtClean="0"/>
              <a:t>offered  </a:t>
            </a:r>
            <a:endParaRPr lang="en-US" sz="2800" dirty="0"/>
          </a:p>
          <a:p>
            <a:r>
              <a:rPr lang="en-US" sz="2800" dirty="0" smtClean="0"/>
              <a:t>   -  samples </a:t>
            </a:r>
            <a:r>
              <a:rPr lang="en-US" sz="2800" dirty="0"/>
              <a:t>required are chorionic villus tissue or amniotic fluid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    </a:t>
            </a:r>
            <a:r>
              <a:rPr lang="en-US" sz="2800" dirty="0" smtClean="0">
                <a:solidFill>
                  <a:srgbClr val="FF0000"/>
                </a:solidFill>
              </a:rPr>
              <a:t>Modalities available  are</a:t>
            </a:r>
            <a:r>
              <a:rPr lang="en-US" sz="2800" dirty="0"/>
              <a:t>:</a:t>
            </a:r>
          </a:p>
          <a:p>
            <a:r>
              <a:rPr lang="en-US" b="1" dirty="0"/>
              <a:t>• </a:t>
            </a:r>
            <a:r>
              <a:rPr lang="en-US" sz="2800" b="1" dirty="0"/>
              <a:t>Substrate or metabolite detection</a:t>
            </a:r>
            <a:r>
              <a:rPr lang="en-US" sz="2800" dirty="0"/>
              <a:t>: useful in phenylketonuria, peroxisomal</a:t>
            </a:r>
          </a:p>
          <a:p>
            <a:r>
              <a:rPr lang="en-US" sz="2800" dirty="0"/>
              <a:t>defects.</a:t>
            </a:r>
          </a:p>
          <a:p>
            <a:r>
              <a:rPr lang="en-US" sz="2800" b="1" dirty="0"/>
              <a:t>• Enzyme assay</a:t>
            </a:r>
            <a:r>
              <a:rPr lang="en-US" sz="2800" dirty="0"/>
              <a:t>: useful in lysosomal storage disorders like Niemann-Pick disease,</a:t>
            </a:r>
          </a:p>
          <a:p>
            <a:r>
              <a:rPr lang="en-US" sz="2800" dirty="0"/>
              <a:t>Gaucher disease.</a:t>
            </a:r>
          </a:p>
          <a:p>
            <a:r>
              <a:rPr lang="en-US" sz="2800" dirty="0"/>
              <a:t>• </a:t>
            </a:r>
            <a:r>
              <a:rPr lang="en-US" sz="2800" b="1" dirty="0"/>
              <a:t>DNA based (molecular) diagnosis</a:t>
            </a:r>
            <a:r>
              <a:rPr lang="en-US" sz="2800" dirty="0"/>
              <a:t>: Detection of mutation in proband/ carrier</a:t>
            </a:r>
          </a:p>
          <a:p>
            <a:r>
              <a:rPr lang="en-US" sz="2800" dirty="0"/>
              <a:t>parents is a prerequisite.</a:t>
            </a:r>
          </a:p>
        </p:txBody>
      </p:sp>
    </p:spTree>
    <p:extLst>
      <p:ext uri="{BB962C8B-B14F-4D97-AF65-F5344CB8AC3E}">
        <p14:creationId xmlns="" xmlns:p14="http://schemas.microsoft.com/office/powerpoint/2010/main" val="36049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08547"/>
            <a:ext cx="11887200" cy="1171074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Message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4589" y="1507958"/>
            <a:ext cx="11967411" cy="5350042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/>
              <a:t>IEM is not a rare disease.</a:t>
            </a:r>
          </a:p>
          <a:p>
            <a:pPr algn="l"/>
            <a:endParaRPr lang="en-US" b="1" dirty="0" smtClean="0"/>
          </a:p>
          <a:p>
            <a:pPr algn="l"/>
            <a:r>
              <a:rPr lang="en-US" b="1" dirty="0" smtClean="0"/>
              <a:t>High index of suspicion is a key factor for the diagnosis of IEM.</a:t>
            </a:r>
          </a:p>
          <a:p>
            <a:pPr algn="l"/>
            <a:endParaRPr lang="en-US" b="1" dirty="0" smtClean="0"/>
          </a:p>
          <a:p>
            <a:pPr algn="l"/>
            <a:r>
              <a:rPr lang="en-US" b="1" dirty="0" smtClean="0"/>
              <a:t>Routine screening  of all NB for at least 6 Common IEMS should be done.</a:t>
            </a:r>
          </a:p>
          <a:p>
            <a:pPr algn="l"/>
            <a:r>
              <a:rPr lang="en-US" b="1" dirty="0" smtClean="0"/>
              <a:t> </a:t>
            </a:r>
            <a:r>
              <a:rPr lang="en-US" b="1" dirty="0" smtClean="0"/>
              <a:t>    TFT</a:t>
            </a:r>
          </a:p>
          <a:p>
            <a:pPr algn="l"/>
            <a:r>
              <a:rPr lang="en-US" b="1" dirty="0" smtClean="0"/>
              <a:t> </a:t>
            </a:r>
            <a:r>
              <a:rPr lang="en-US" b="1" dirty="0" smtClean="0"/>
              <a:t>   </a:t>
            </a:r>
            <a:r>
              <a:rPr lang="en-US" b="1" dirty="0" smtClean="0"/>
              <a:t>Galactosemia</a:t>
            </a:r>
            <a:endParaRPr lang="en-US" b="1" dirty="0" smtClean="0"/>
          </a:p>
          <a:p>
            <a:pPr algn="l"/>
            <a:r>
              <a:rPr lang="en-US" b="1" dirty="0" smtClean="0"/>
              <a:t> </a:t>
            </a:r>
            <a:r>
              <a:rPr lang="en-US" b="1" dirty="0" smtClean="0"/>
              <a:t>    CAH</a:t>
            </a:r>
          </a:p>
          <a:p>
            <a:pPr algn="l"/>
            <a:r>
              <a:rPr lang="en-US" b="1" dirty="0" smtClean="0"/>
              <a:t>     PKU</a:t>
            </a:r>
          </a:p>
          <a:p>
            <a:pPr algn="l"/>
            <a:r>
              <a:rPr lang="en-US" b="1" dirty="0" smtClean="0"/>
              <a:t>    </a:t>
            </a:r>
            <a:r>
              <a:rPr lang="en-US" b="1" dirty="0" smtClean="0"/>
              <a:t>Biotinase</a:t>
            </a:r>
            <a:r>
              <a:rPr lang="en-US" b="1" dirty="0" smtClean="0"/>
              <a:t> deficiency</a:t>
            </a:r>
          </a:p>
          <a:p>
            <a:pPr algn="l"/>
            <a:r>
              <a:rPr lang="en-US" b="1" dirty="0" smtClean="0"/>
              <a:t>    G6PD deficiency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ank%20you">
            <a:extLst>
              <a:ext uri="{FF2B5EF4-FFF2-40B4-BE49-F238E27FC236}">
                <a16:creationId xmlns:a16="http://schemas.microsoft.com/office/drawing/2014/main" xmlns="" id="{39EBC881-B173-DC06-A73B-099B32AB8E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80052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8DFA0AC-6700-D079-A2A2-5A7D09A7E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/>
                </a:solidFill>
              </a:rPr>
              <a:t>When to suspect IEMS?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2C2E75E-8881-2578-C250-84C44D3D9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832"/>
            <a:ext cx="10515600" cy="5165557"/>
          </a:xfrm>
        </p:spPr>
        <p:txBody>
          <a:bodyPr>
            <a:normAutofit/>
          </a:bodyPr>
          <a:lstStyle/>
          <a:p>
            <a:r>
              <a:rPr lang="en-US" dirty="0"/>
              <a:t>Deterioration after a period of apparent normalcy </a:t>
            </a:r>
          </a:p>
          <a:p>
            <a:r>
              <a:rPr lang="en-US" dirty="0"/>
              <a:t>Parental consanguinity </a:t>
            </a:r>
          </a:p>
          <a:p>
            <a:r>
              <a:rPr lang="en-US" dirty="0"/>
              <a:t>Family history of neonatal deaths</a:t>
            </a:r>
          </a:p>
          <a:p>
            <a:r>
              <a:rPr lang="en-US" dirty="0"/>
              <a:t>Rapidly progressive encephalopathy and seizures of unexplained cause </a:t>
            </a:r>
          </a:p>
          <a:p>
            <a:r>
              <a:rPr lang="en-US" dirty="0"/>
              <a:t>Severe metabolic acidosis</a:t>
            </a:r>
          </a:p>
          <a:p>
            <a:r>
              <a:rPr lang="en-US" dirty="0"/>
              <a:t>Persistent vomiting</a:t>
            </a:r>
          </a:p>
          <a:p>
            <a:r>
              <a:rPr lang="en-US" dirty="0"/>
              <a:t>Peculiar odor( especially in urine</a:t>
            </a:r>
            <a:r>
              <a:rPr lang="en-US" dirty="0" smtClean="0"/>
              <a:t>)</a:t>
            </a:r>
          </a:p>
          <a:p>
            <a:r>
              <a:rPr lang="en-US" dirty="0" smtClean="0"/>
              <a:t>Acute fatty liver or HELLP during pregnancy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2444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BCABB52-AE22-DCF0-8180-84439C062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2669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Clinical  pointers towards specific IEM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="" xmlns:a16="http://schemas.microsoft.com/office/drawing/2014/main" id="{297067D4-68A7-00E2-B97E-916FA26AD6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97117342"/>
              </p:ext>
            </p:extLst>
          </p:nvPr>
        </p:nvGraphicFramePr>
        <p:xfrm>
          <a:off x="192505" y="710589"/>
          <a:ext cx="11999495" cy="614741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290479">
                  <a:extLst>
                    <a:ext uri="{9D8B030D-6E8A-4147-A177-3AD203B41FA5}">
                      <a16:colId xmlns="" xmlns:a16="http://schemas.microsoft.com/office/drawing/2014/main" val="3200258898"/>
                    </a:ext>
                  </a:extLst>
                </a:gridCol>
                <a:gridCol w="8709016">
                  <a:extLst>
                    <a:ext uri="{9D8B030D-6E8A-4147-A177-3AD203B41FA5}">
                      <a16:colId xmlns="" xmlns:a16="http://schemas.microsoft.com/office/drawing/2014/main" val="2780261674"/>
                    </a:ext>
                  </a:extLst>
                </a:gridCol>
              </a:tblGrid>
              <a:tr h="723900">
                <a:tc>
                  <a:txBody>
                    <a:bodyPr/>
                    <a:lstStyle/>
                    <a:p>
                      <a:r>
                        <a:rPr lang="en-US" sz="2400" dirty="0"/>
                        <a:t>Hepatomegaly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Storage disorders , urea cycle defect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94431614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r>
                        <a:rPr lang="en-US" sz="2400" dirty="0"/>
                        <a:t>Coarse facies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Mucopolysaccharidosis</a:t>
                      </a:r>
                      <a:r>
                        <a:rPr lang="en-US" sz="2400" dirty="0"/>
                        <a:t> , GM1 gangliosides ,Pompe's disease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80616057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r>
                        <a:rPr lang="en-US" sz="2400" dirty="0"/>
                        <a:t>Cataract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Galactosemia( oil drop ) , Wilson ( sunflower)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88569386"/>
                  </a:ext>
                </a:extLst>
              </a:tr>
              <a:tr h="615291">
                <a:tc>
                  <a:txBody>
                    <a:bodyPr/>
                    <a:lstStyle/>
                    <a:p>
                      <a:r>
                        <a:rPr lang="en-US" sz="2400" dirty="0"/>
                        <a:t>Cherry red spot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Tay Sach′s disease , Niemann pick dis , GM1 </a:t>
                      </a:r>
                      <a:r>
                        <a:rPr lang="en-US" sz="2400" dirty="0" smtClean="0"/>
                        <a:t>Gangliosidosis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70188019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r>
                        <a:rPr lang="en-US" sz="2400" dirty="0"/>
                        <a:t>Hypopigmentation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PKU , Albinism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01984130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r>
                        <a:rPr lang="en-US" sz="2400" b="1" dirty="0"/>
                        <a:t>Renomegaly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Von Gierke disease </a:t>
                      </a:r>
                      <a:r>
                        <a:rPr lang="en-US" sz="2400" dirty="0"/>
                        <a:t>, Zellweger syndrome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82200251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r>
                        <a:rPr lang="en-US" sz="2400" dirty="0"/>
                        <a:t>Skin rash / eczema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Biotinase deficiency , Multiple carboxylase deficiency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91972356"/>
                  </a:ext>
                </a:extLst>
              </a:tr>
              <a:tr h="99012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Cardiomyopathy</a:t>
                      </a:r>
                    </a:p>
                    <a:p>
                      <a:r>
                        <a:rPr lang="en-US" sz="2400" dirty="0" smtClean="0"/>
                        <a:t>Retinitis</a:t>
                      </a:r>
                      <a:r>
                        <a:rPr lang="en-US" sz="2400" baseline="0" dirty="0" smtClean="0"/>
                        <a:t> pigmentosa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Pompe′s dis </a:t>
                      </a:r>
                      <a:r>
                        <a:rPr lang="en-US" sz="2400" dirty="0"/>
                        <a:t>, FAO defect , Mitochondrial ETC </a:t>
                      </a:r>
                      <a:r>
                        <a:rPr lang="en-US" sz="2400" dirty="0" smtClean="0"/>
                        <a:t>defect</a:t>
                      </a:r>
                    </a:p>
                    <a:p>
                      <a:r>
                        <a:rPr lang="en-US" sz="2400" dirty="0" smtClean="0"/>
                        <a:t>Mitochondrial disorder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41966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6519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45EA1C3-8F44-DC80-0C47-C3D892465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Abnormal urine odors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FC9AED38-0770-5CB0-9666-F5D67EE8C8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972565024"/>
              </p:ext>
            </p:extLst>
          </p:nvPr>
        </p:nvGraphicFramePr>
        <p:xfrm>
          <a:off x="850232" y="1395663"/>
          <a:ext cx="10503568" cy="509721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743200">
                  <a:extLst>
                    <a:ext uri="{9D8B030D-6E8A-4147-A177-3AD203B41FA5}">
                      <a16:colId xmlns="" xmlns:a16="http://schemas.microsoft.com/office/drawing/2014/main" val="2021583978"/>
                    </a:ext>
                  </a:extLst>
                </a:gridCol>
                <a:gridCol w="7760368">
                  <a:extLst>
                    <a:ext uri="{9D8B030D-6E8A-4147-A177-3AD203B41FA5}">
                      <a16:colId xmlns="" xmlns:a16="http://schemas.microsoft.com/office/drawing/2014/main" val="3587326805"/>
                    </a:ext>
                  </a:extLst>
                </a:gridCol>
              </a:tblGrid>
              <a:tr h="728173">
                <a:tc>
                  <a:txBody>
                    <a:bodyPr/>
                    <a:lstStyle/>
                    <a:p>
                      <a:r>
                        <a:rPr lang="en-US" sz="2400" dirty="0"/>
                        <a:t>Mousy odor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Phenylketonuria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18154815"/>
                  </a:ext>
                </a:extLst>
              </a:tr>
              <a:tr h="728173">
                <a:tc>
                  <a:txBody>
                    <a:bodyPr/>
                    <a:lstStyle/>
                    <a:p>
                      <a:r>
                        <a:rPr lang="en-US" sz="2400" dirty="0"/>
                        <a:t>Rancid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Tyrosinemia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2372804"/>
                  </a:ext>
                </a:extLst>
              </a:tr>
              <a:tr h="728173">
                <a:tc>
                  <a:txBody>
                    <a:bodyPr/>
                    <a:lstStyle/>
                    <a:p>
                      <a:r>
                        <a:rPr lang="en-US" sz="2400" dirty="0"/>
                        <a:t>Sweaty feet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Isovaleric acidemia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06446483"/>
                  </a:ext>
                </a:extLst>
              </a:tr>
              <a:tr h="728173">
                <a:tc>
                  <a:txBody>
                    <a:bodyPr/>
                    <a:lstStyle/>
                    <a:p>
                      <a:r>
                        <a:rPr lang="en-US" sz="2400" dirty="0"/>
                        <a:t>Cabbage like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Methionine defect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18141113"/>
                  </a:ext>
                </a:extLst>
              </a:tr>
              <a:tr h="728173">
                <a:tc>
                  <a:txBody>
                    <a:bodyPr/>
                    <a:lstStyle/>
                    <a:p>
                      <a:r>
                        <a:rPr lang="en-US" sz="2400" dirty="0"/>
                        <a:t>Tom cat urine 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Multiple carboxylase deficiency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38208054"/>
                  </a:ext>
                </a:extLst>
              </a:tr>
              <a:tr h="728173">
                <a:tc>
                  <a:txBody>
                    <a:bodyPr/>
                    <a:lstStyle/>
                    <a:p>
                      <a:r>
                        <a:rPr lang="en-US" sz="2400" dirty="0"/>
                        <a:t>Sweet smell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Ketones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32452300"/>
                  </a:ext>
                </a:extLst>
              </a:tr>
              <a:tr h="728173">
                <a:tc>
                  <a:txBody>
                    <a:bodyPr/>
                    <a:lstStyle/>
                    <a:p>
                      <a:r>
                        <a:rPr lang="en-US" sz="2400" dirty="0"/>
                        <a:t>Maple syrup 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MSUD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02147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8374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AB2308C-85CD-3EB2-475D-CC3D84873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Patterns of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73D661E-01A4-79B0-8DEB-9974ECEEF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042"/>
            <a:ext cx="10515600" cy="5101389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C00000"/>
                </a:solidFill>
              </a:rPr>
              <a:t>Encephalopathy </a:t>
            </a:r>
            <a:r>
              <a:rPr lang="en-US" b="1" u="sng" dirty="0">
                <a:solidFill>
                  <a:srgbClr val="C00000"/>
                </a:solidFill>
              </a:rPr>
              <a:t>with </a:t>
            </a:r>
            <a:r>
              <a:rPr lang="en-US" b="1" u="sng" dirty="0" smtClean="0">
                <a:solidFill>
                  <a:srgbClr val="C00000"/>
                </a:solidFill>
              </a:rPr>
              <a:t>or </a:t>
            </a:r>
            <a:r>
              <a:rPr lang="en-US" b="1" u="sng" dirty="0">
                <a:solidFill>
                  <a:srgbClr val="C00000"/>
                </a:solidFill>
              </a:rPr>
              <a:t>without metabolic acidosis</a:t>
            </a:r>
          </a:p>
          <a:p>
            <a:pPr marL="0" indent="0">
              <a:buNone/>
            </a:pPr>
            <a:r>
              <a:rPr lang="en-US" dirty="0"/>
              <a:t>predominant features </a:t>
            </a:r>
            <a:r>
              <a:rPr lang="en-US" dirty="0" smtClean="0"/>
              <a:t>of</a:t>
            </a:r>
          </a:p>
          <a:p>
            <a:pPr marL="0" indent="0">
              <a:buNone/>
            </a:pPr>
            <a:r>
              <a:rPr lang="en-US" dirty="0" smtClean="0"/>
              <a:t>  - </a:t>
            </a:r>
            <a:r>
              <a:rPr lang="en-US" dirty="0"/>
              <a:t>organic acidemias ,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-urea </a:t>
            </a:r>
            <a:r>
              <a:rPr lang="en-US" dirty="0"/>
              <a:t>cycle defects , </a:t>
            </a:r>
            <a:r>
              <a:rPr lang="en-US" dirty="0" smtClean="0"/>
              <a:t>and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smtClean="0"/>
              <a:t>  -</a:t>
            </a:r>
            <a:r>
              <a:rPr lang="en-US" dirty="0" smtClean="0"/>
              <a:t> </a:t>
            </a:r>
            <a:r>
              <a:rPr lang="en-US" dirty="0"/>
              <a:t>congenital lactic acidosis . </a:t>
            </a:r>
          </a:p>
          <a:p>
            <a:pPr marL="0" indent="0">
              <a:buNone/>
            </a:pPr>
            <a:r>
              <a:rPr lang="en-US" b="1" u="sng" dirty="0">
                <a:solidFill>
                  <a:srgbClr val="C00000"/>
                </a:solidFill>
              </a:rPr>
              <a:t>Intractable seizures</a:t>
            </a:r>
          </a:p>
          <a:p>
            <a:pPr marL="0" indent="0">
              <a:buNone/>
            </a:pPr>
            <a:r>
              <a:rPr lang="en-US" dirty="0" smtClean="0"/>
              <a:t>  -Pyridoxine </a:t>
            </a:r>
            <a:r>
              <a:rPr lang="en-US" dirty="0"/>
              <a:t>dependency 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smtClean="0"/>
              <a:t> -</a:t>
            </a:r>
            <a:r>
              <a:rPr lang="en-US" dirty="0" smtClean="0"/>
              <a:t> </a:t>
            </a:r>
            <a:r>
              <a:rPr lang="en-US" dirty="0"/>
              <a:t>non </a:t>
            </a:r>
            <a:r>
              <a:rPr lang="en-US" dirty="0"/>
              <a:t>ketotic</a:t>
            </a:r>
            <a:r>
              <a:rPr lang="en-US" dirty="0"/>
              <a:t> </a:t>
            </a:r>
            <a:r>
              <a:rPr lang="en-US" dirty="0" smtClean="0"/>
              <a:t>hyperglycemia ,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smtClean="0"/>
              <a:t> -</a:t>
            </a:r>
            <a:r>
              <a:rPr lang="en-US" dirty="0" smtClean="0"/>
              <a:t>folinic</a:t>
            </a:r>
            <a:r>
              <a:rPr lang="en-US" dirty="0" smtClean="0"/>
              <a:t> </a:t>
            </a:r>
            <a:r>
              <a:rPr lang="en-US" dirty="0"/>
              <a:t>acid responsive </a:t>
            </a:r>
            <a:r>
              <a:rPr lang="en-US" dirty="0" smtClean="0"/>
              <a:t>seizures 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1830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="" xmlns:a16="http://schemas.microsoft.com/office/drawing/2014/main" id="{F277C530-C853-3A96-2A7B-B5859B1AD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Patterns of presentation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3604FED3-54E8-FD98-2AD7-6DD4DFE8A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Jaundice  alone </a:t>
            </a:r>
            <a:r>
              <a:rPr lang="en-US" dirty="0"/>
              <a:t>– Gilbert syndrome , Criggler </a:t>
            </a:r>
            <a:r>
              <a:rPr lang="en-US" dirty="0"/>
              <a:t>najjar</a:t>
            </a:r>
            <a:r>
              <a:rPr lang="en-US" dirty="0"/>
              <a:t> </a:t>
            </a:r>
            <a:r>
              <a:rPr lang="en-US" dirty="0" smtClean="0"/>
              <a:t>syndrome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Hepatic failure </a:t>
            </a:r>
            <a:r>
              <a:rPr lang="en-US" dirty="0"/>
              <a:t>( jaundice , ascites , coagulopathy)- Galactosemia , Tyrosinemia , GSD – type </a:t>
            </a:r>
            <a:r>
              <a:rPr lang="en-US" dirty="0" smtClean="0"/>
              <a:t>4</a:t>
            </a:r>
          </a:p>
          <a:p>
            <a:pPr>
              <a:buNone/>
            </a:pPr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Neonatal cholestasis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– Alpha -1 antitrypsin def , Niemann pick </a:t>
            </a:r>
            <a:r>
              <a:rPr lang="en-US" dirty="0" smtClean="0"/>
              <a:t>disease.</a:t>
            </a:r>
          </a:p>
          <a:p>
            <a:pPr>
              <a:buNone/>
            </a:pPr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Hypoglycemia</a:t>
            </a:r>
            <a:r>
              <a:rPr lang="en-US" b="1" dirty="0"/>
              <a:t> </a:t>
            </a:r>
            <a:r>
              <a:rPr lang="en-US" dirty="0"/>
              <a:t>– Galactosemia , GSD , disorder of gluconeogenesis, FAO defects .</a:t>
            </a:r>
          </a:p>
        </p:txBody>
      </p:sp>
    </p:spTree>
    <p:extLst>
      <p:ext uri="{BB962C8B-B14F-4D97-AF65-F5344CB8AC3E}">
        <p14:creationId xmlns="" xmlns:p14="http://schemas.microsoft.com/office/powerpoint/2010/main" val="32685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B8BB138-E652-BBB6-6CC5-E3A98DF9F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Screening for neonatal IEM( DBS method)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980AE2B-060C-60FF-0E27-9DB2144DD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Dried blood spot is obtained by heel pad prick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dried blood spot is subjected to TMS.</a:t>
            </a:r>
          </a:p>
        </p:txBody>
      </p:sp>
    </p:spTree>
    <p:extLst>
      <p:ext uri="{BB962C8B-B14F-4D97-AF65-F5344CB8AC3E}">
        <p14:creationId xmlns="" xmlns:p14="http://schemas.microsoft.com/office/powerpoint/2010/main" val="71946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CC09D66-5C3A-8FF4-CFF0-BF507E953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0070C0"/>
                </a:solidFill>
              </a:rPr>
              <a:t>First line investigation important for developing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C8B1805-026D-3028-F48A-3DA7F7D34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20254"/>
            <a:ext cx="11582400" cy="5237746"/>
          </a:xfrm>
        </p:spPr>
        <p:txBody>
          <a:bodyPr>
            <a:normAutofit/>
          </a:bodyPr>
          <a:lstStyle/>
          <a:p>
            <a:r>
              <a:rPr lang="en-US" dirty="0" smtClean="0"/>
              <a:t>CBC </a:t>
            </a:r>
            <a:r>
              <a:rPr lang="en-US" dirty="0" smtClean="0"/>
              <a:t>(</a:t>
            </a:r>
            <a:r>
              <a:rPr lang="en-US" dirty="0" smtClean="0"/>
              <a:t>neutropenia</a:t>
            </a:r>
            <a:r>
              <a:rPr lang="en-US" dirty="0" smtClean="0"/>
              <a:t> &amp; thrombocytopenia seen in </a:t>
            </a:r>
            <a:r>
              <a:rPr lang="en-US" dirty="0" smtClean="0"/>
              <a:t>P</a:t>
            </a:r>
            <a:r>
              <a:rPr lang="en-US" dirty="0" smtClean="0"/>
              <a:t>ropionic</a:t>
            </a:r>
            <a:r>
              <a:rPr lang="en-US" dirty="0" smtClean="0"/>
              <a:t> &amp; </a:t>
            </a:r>
            <a:r>
              <a:rPr lang="en-US" dirty="0" err="1" smtClean="0"/>
              <a:t>M</a:t>
            </a:r>
            <a:r>
              <a:rPr lang="en-US" dirty="0" err="1" smtClean="0"/>
              <a:t>ethylmalonic</a:t>
            </a:r>
            <a:r>
              <a:rPr lang="en-US" dirty="0" smtClean="0"/>
              <a:t> </a:t>
            </a:r>
            <a:r>
              <a:rPr lang="en-US" dirty="0" err="1" smtClean="0"/>
              <a:t>acidemia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blood </a:t>
            </a:r>
            <a:r>
              <a:rPr lang="en-US" dirty="0" smtClean="0"/>
              <a:t>glucose, ABG </a:t>
            </a:r>
            <a:r>
              <a:rPr lang="en-US" dirty="0"/>
              <a:t>with lactate </a:t>
            </a:r>
            <a:r>
              <a:rPr lang="en-US" dirty="0" smtClean="0"/>
              <a:t>levels &amp; Anion gap </a:t>
            </a:r>
            <a:endParaRPr lang="en-US" dirty="0" smtClean="0"/>
          </a:p>
          <a:p>
            <a:r>
              <a:rPr lang="en-US" dirty="0" smtClean="0"/>
              <a:t>Serum </a:t>
            </a:r>
            <a:r>
              <a:rPr lang="en-US" dirty="0"/>
              <a:t>electrolytes </a:t>
            </a:r>
          </a:p>
          <a:p>
            <a:r>
              <a:rPr lang="en-US" dirty="0"/>
              <a:t>Plasma ammonia </a:t>
            </a:r>
          </a:p>
          <a:p>
            <a:r>
              <a:rPr lang="en-US" dirty="0"/>
              <a:t>Serum uric acid </a:t>
            </a:r>
          </a:p>
          <a:p>
            <a:r>
              <a:rPr lang="en-US" dirty="0"/>
              <a:t>Liver function test </a:t>
            </a:r>
          </a:p>
          <a:p>
            <a:r>
              <a:rPr lang="en-US" dirty="0"/>
              <a:t>Urine ketones </a:t>
            </a:r>
          </a:p>
          <a:p>
            <a:r>
              <a:rPr lang="en-US" dirty="0"/>
              <a:t>Urine reducing substances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4428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1714</Words>
  <Application>Microsoft Office PowerPoint</Application>
  <PresentationFormat>Custom</PresentationFormat>
  <Paragraphs>353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An approach to : Inborn Errors of Metabolism </vt:lpstr>
      <vt:lpstr>What are IEMS?</vt:lpstr>
      <vt:lpstr>When to suspect IEMS?</vt:lpstr>
      <vt:lpstr>Clinical  pointers towards specific IEM</vt:lpstr>
      <vt:lpstr>Abnormal urine odors</vt:lpstr>
      <vt:lpstr>Patterns of presentation</vt:lpstr>
      <vt:lpstr>Patterns of presentation</vt:lpstr>
      <vt:lpstr>Screening for neonatal IEM( DBS method)</vt:lpstr>
      <vt:lpstr>First line investigation important for developing approach</vt:lpstr>
      <vt:lpstr> Approach to IEM  on the basis of ammonia level</vt:lpstr>
      <vt:lpstr>Slide 11</vt:lpstr>
      <vt:lpstr>Approach on the basis of hypoglycemia ( recurrent / refractory)</vt:lpstr>
      <vt:lpstr>Differential diagnosis of metabolic disorders :</vt:lpstr>
      <vt:lpstr>Second line investigation( ancillary and confirmatory test) 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Message </vt:lpstr>
      <vt:lpstr>Slide 27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IEMS?</dc:title>
  <dc:creator>naushad alam</dc:creator>
  <cp:lastModifiedBy>hp</cp:lastModifiedBy>
  <cp:revision>44</cp:revision>
  <dcterms:created xsi:type="dcterms:W3CDTF">2022-12-11T13:17:38Z</dcterms:created>
  <dcterms:modified xsi:type="dcterms:W3CDTF">2022-12-16T13:51:04Z</dcterms:modified>
</cp:coreProperties>
</file>